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5"/>
  </p:notesMasterIdLst>
  <p:sldIdLst>
    <p:sldId id="307" r:id="rId2"/>
    <p:sldId id="313" r:id="rId3"/>
    <p:sldId id="339" r:id="rId4"/>
    <p:sldId id="314" r:id="rId5"/>
    <p:sldId id="318" r:id="rId6"/>
    <p:sldId id="274" r:id="rId7"/>
    <p:sldId id="316" r:id="rId8"/>
    <p:sldId id="276" r:id="rId9"/>
    <p:sldId id="319" r:id="rId10"/>
    <p:sldId id="320" r:id="rId11"/>
    <p:sldId id="322" r:id="rId12"/>
    <p:sldId id="330" r:id="rId13"/>
    <p:sldId id="335" r:id="rId14"/>
    <p:sldId id="328" r:id="rId15"/>
    <p:sldId id="331" r:id="rId16"/>
    <p:sldId id="323" r:id="rId17"/>
    <p:sldId id="324" r:id="rId18"/>
    <p:sldId id="326" r:id="rId19"/>
    <p:sldId id="327" r:id="rId20"/>
    <p:sldId id="337" r:id="rId21"/>
    <p:sldId id="333" r:id="rId22"/>
    <p:sldId id="336" r:id="rId23"/>
    <p:sldId id="325" r:id="rId24"/>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52" autoAdjust="0"/>
    <p:restoredTop sz="94660"/>
  </p:normalViewPr>
  <p:slideViewPr>
    <p:cSldViewPr>
      <p:cViewPr varScale="1">
        <p:scale>
          <a:sx n="66" d="100"/>
          <a:sy n="66" d="100"/>
        </p:scale>
        <p:origin x="1512"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C6165A-2C03-4897-8974-0EE8B2DEBEAC}" type="datetimeFigureOut">
              <a:rPr lang="pt-BR" smtClean="0"/>
              <a:t>25/05/2024</a:t>
            </a:fld>
            <a:endParaRPr lang="pt-BR"/>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CD9E65-A81E-497E-B663-A498D8E1F5A3}" type="slidenum">
              <a:rPr lang="pt-BR" smtClean="0"/>
              <a:t>‹nº›</a:t>
            </a:fld>
            <a:endParaRPr lang="pt-BR"/>
          </a:p>
        </p:txBody>
      </p:sp>
    </p:spTree>
    <p:extLst>
      <p:ext uri="{BB962C8B-B14F-4D97-AF65-F5344CB8AC3E}">
        <p14:creationId xmlns:p14="http://schemas.microsoft.com/office/powerpoint/2010/main" val="15931811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45CD9E65-A81E-497E-B663-A498D8E1F5A3}" type="slidenum">
              <a:rPr lang="pt-BR" smtClean="0"/>
              <a:t>4</a:t>
            </a:fld>
            <a:endParaRPr lang="pt-BR"/>
          </a:p>
        </p:txBody>
      </p:sp>
    </p:spTree>
    <p:extLst>
      <p:ext uri="{BB962C8B-B14F-4D97-AF65-F5344CB8AC3E}">
        <p14:creationId xmlns:p14="http://schemas.microsoft.com/office/powerpoint/2010/main" val="22944529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pt-BR"/>
              <a:t>Clique para editar o título mestre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40764D1C-5EF8-4724-B591-76DB6BA0966B}" type="datetimeFigureOut">
              <a:rPr lang="pt-BR" smtClean="0"/>
              <a:pPr/>
              <a:t>25/05/2024</a:t>
            </a:fld>
            <a:endParaRPr lang="pt-BR"/>
          </a:p>
        </p:txBody>
      </p:sp>
      <p:sp>
        <p:nvSpPr>
          <p:cNvPr id="5" name="Footer Placeholder 4"/>
          <p:cNvSpPr>
            <a:spLocks noGrp="1"/>
          </p:cNvSpPr>
          <p:nvPr>
            <p:ph type="ftr" sz="quarter" idx="11"/>
          </p:nvPr>
        </p:nvSpPr>
        <p:spPr>
          <a:xfrm>
            <a:off x="1921934" y="5054602"/>
            <a:ext cx="4064860" cy="279400"/>
          </a:xfrm>
        </p:spPr>
        <p:txBody>
          <a:bodyPr/>
          <a:lstStyle/>
          <a:p>
            <a:endParaRPr lang="pt-BR"/>
          </a:p>
        </p:txBody>
      </p:sp>
      <p:sp>
        <p:nvSpPr>
          <p:cNvPr id="6" name="Slide Number Placeholder 5"/>
          <p:cNvSpPr>
            <a:spLocks noGrp="1"/>
          </p:cNvSpPr>
          <p:nvPr>
            <p:ph type="sldNum" sz="quarter" idx="12"/>
          </p:nvPr>
        </p:nvSpPr>
        <p:spPr>
          <a:xfrm>
            <a:off x="6817317" y="5054602"/>
            <a:ext cx="413483" cy="279400"/>
          </a:xfrm>
        </p:spPr>
        <p:txBody>
          <a:bodyPr/>
          <a:lstStyle/>
          <a:p>
            <a:fld id="{ACC7032F-E979-48E4-AD0D-C5C826E725EF}" type="slidenum">
              <a:rPr lang="pt-BR" smtClean="0"/>
              <a:pPr/>
              <a:t>‹nº›</a:t>
            </a:fld>
            <a:endParaRPr lang="pt-BR"/>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40928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40764D1C-5EF8-4724-B591-76DB6BA0966B}" type="datetimeFigureOut">
              <a:rPr lang="pt-BR" smtClean="0"/>
              <a:pPr/>
              <a:t>25/05/2024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CC7032F-E979-48E4-AD0D-C5C826E725EF}" type="slidenum">
              <a:rPr lang="pt-BR" smtClean="0"/>
              <a:pPr/>
              <a:t>‹nº›</a:t>
            </a:fld>
            <a:endParaRPr lang="pt-BR"/>
          </a:p>
        </p:txBody>
      </p:sp>
    </p:spTree>
    <p:extLst>
      <p:ext uri="{BB962C8B-B14F-4D97-AF65-F5344CB8AC3E}">
        <p14:creationId xmlns:p14="http://schemas.microsoft.com/office/powerpoint/2010/main" val="2861690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pt-BR"/>
              <a:t>Clique para editar o título mestre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 texto mestre</a:t>
            </a:r>
          </a:p>
        </p:txBody>
      </p:sp>
      <p:sp>
        <p:nvSpPr>
          <p:cNvPr id="4" name="Date Placeholder 3"/>
          <p:cNvSpPr>
            <a:spLocks noGrp="1"/>
          </p:cNvSpPr>
          <p:nvPr>
            <p:ph type="dt" sz="half" idx="10"/>
          </p:nvPr>
        </p:nvSpPr>
        <p:spPr/>
        <p:txBody>
          <a:bodyPr/>
          <a:lstStyle/>
          <a:p>
            <a:fld id="{40764D1C-5EF8-4724-B591-76DB6BA0966B}" type="datetimeFigureOut">
              <a:rPr lang="pt-BR" smtClean="0"/>
              <a:pPr/>
              <a:t>25/05/2024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CC7032F-E979-48E4-AD0D-C5C826E725EF}" type="slidenum">
              <a:rPr lang="pt-BR" smtClean="0"/>
              <a:pPr/>
              <a:t>‹nº›</a:t>
            </a:fld>
            <a:endParaRPr lang="pt-BR"/>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99399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pt-BR"/>
              <a:t>Clique para editar o título mestre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40764D1C-5EF8-4724-B591-76DB6BA0966B}" type="datetimeFigureOut">
              <a:rPr lang="pt-BR" smtClean="0"/>
              <a:pPr/>
              <a:t>25/05/2024</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ACC7032F-E979-48E4-AD0D-C5C826E725EF}" type="slidenum">
              <a:rPr lang="pt-BR" smtClean="0"/>
              <a:pPr/>
              <a:t>‹nº›</a:t>
            </a:fld>
            <a:endParaRPr lang="pt-BR"/>
          </a:p>
        </p:txBody>
      </p:sp>
    </p:spTree>
    <p:extLst>
      <p:ext uri="{BB962C8B-B14F-4D97-AF65-F5344CB8AC3E}">
        <p14:creationId xmlns:p14="http://schemas.microsoft.com/office/powerpoint/2010/main" val="2432956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BR"/>
              <a:t>Clique para editar o título mestre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40764D1C-5EF8-4724-B591-76DB6BA0966B}" type="datetimeFigureOut">
              <a:rPr lang="pt-BR" smtClean="0"/>
              <a:pPr/>
              <a:t>25/05/2024</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ACC7032F-E979-48E4-AD0D-C5C826E725EF}" type="slidenum">
              <a:rPr lang="pt-BR" smtClean="0"/>
              <a:pPr/>
              <a:t>‹nº›</a:t>
            </a:fld>
            <a:endParaRPr lang="pt-BR"/>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71321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40764D1C-5EF8-4724-B591-76DB6BA0966B}" type="datetimeFigureOut">
              <a:rPr lang="pt-BR" smtClean="0"/>
              <a:pPr/>
              <a:t>25/05/2024</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ACC7032F-E979-48E4-AD0D-C5C826E725EF}" type="slidenum">
              <a:rPr lang="pt-BR" smtClean="0"/>
              <a:pPr/>
              <a:t>‹nº›</a:t>
            </a:fld>
            <a:endParaRPr lang="pt-BR"/>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0437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764D1C-5EF8-4724-B591-76DB6BA0966B}" type="datetimeFigureOut">
              <a:rPr lang="pt-BR" smtClean="0"/>
              <a:pPr/>
              <a:t>25/05/2024</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ACC7032F-E979-48E4-AD0D-C5C826E725EF}" type="slidenum">
              <a:rPr lang="pt-BR" smtClean="0"/>
              <a:pPr/>
              <a:t>‹nº›</a:t>
            </a:fld>
            <a:endParaRPr lang="pt-BR"/>
          </a:p>
        </p:txBody>
      </p:sp>
    </p:spTree>
    <p:extLst>
      <p:ext uri="{BB962C8B-B14F-4D97-AF65-F5344CB8AC3E}">
        <p14:creationId xmlns:p14="http://schemas.microsoft.com/office/powerpoint/2010/main" val="1606454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pt-BR"/>
              <a:t>Clique para editar o título mestre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p>
        </p:txBody>
      </p:sp>
      <p:sp>
        <p:nvSpPr>
          <p:cNvPr id="5" name="Date Placeholder 4"/>
          <p:cNvSpPr>
            <a:spLocks noGrp="1"/>
          </p:cNvSpPr>
          <p:nvPr>
            <p:ph type="dt" sz="half" idx="10"/>
          </p:nvPr>
        </p:nvSpPr>
        <p:spPr/>
        <p:txBody>
          <a:bodyPr/>
          <a:lstStyle/>
          <a:p>
            <a:fld id="{40764D1C-5EF8-4724-B591-76DB6BA0966B}" type="datetimeFigureOut">
              <a:rPr lang="pt-BR" smtClean="0"/>
              <a:pPr/>
              <a:t>25/05/2024</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ACC7032F-E979-48E4-AD0D-C5C826E725EF}" type="slidenum">
              <a:rPr lang="pt-BR" smtClean="0"/>
              <a:pPr/>
              <a:t>‹nº›</a:t>
            </a:fld>
            <a:endParaRPr lang="pt-BR"/>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2440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pt-BR"/>
              <a:t>Clique para editar o título mestre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p>
        </p:txBody>
      </p:sp>
      <p:sp>
        <p:nvSpPr>
          <p:cNvPr id="5" name="Date Placeholder 4"/>
          <p:cNvSpPr>
            <a:spLocks noGrp="1"/>
          </p:cNvSpPr>
          <p:nvPr>
            <p:ph type="dt" sz="half" idx="10"/>
          </p:nvPr>
        </p:nvSpPr>
        <p:spPr/>
        <p:txBody>
          <a:bodyPr/>
          <a:lstStyle/>
          <a:p>
            <a:fld id="{40764D1C-5EF8-4724-B591-76DB6BA0966B}" type="datetimeFigureOut">
              <a:rPr lang="pt-BR" smtClean="0"/>
              <a:pPr/>
              <a:t>25/05/2024</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ACC7032F-E979-48E4-AD0D-C5C826E725EF}" type="slidenum">
              <a:rPr lang="pt-BR" smtClean="0"/>
              <a:pPr/>
              <a:t>‹nº›</a:t>
            </a:fld>
            <a:endParaRPr lang="pt-BR"/>
          </a:p>
        </p:txBody>
      </p:sp>
    </p:spTree>
    <p:extLst>
      <p:ext uri="{BB962C8B-B14F-4D97-AF65-F5344CB8AC3E}">
        <p14:creationId xmlns:p14="http://schemas.microsoft.com/office/powerpoint/2010/main" val="845861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oto Panorâmica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p>
        </p:txBody>
      </p:sp>
      <p:sp>
        <p:nvSpPr>
          <p:cNvPr id="5" name="Date Placeholder 4"/>
          <p:cNvSpPr>
            <a:spLocks noGrp="1"/>
          </p:cNvSpPr>
          <p:nvPr>
            <p:ph type="dt" sz="half" idx="10"/>
          </p:nvPr>
        </p:nvSpPr>
        <p:spPr/>
        <p:txBody>
          <a:bodyPr/>
          <a:lstStyle/>
          <a:p>
            <a:fld id="{40764D1C-5EF8-4724-B591-76DB6BA0966B}" type="datetimeFigureOut">
              <a:rPr lang="pt-BR" smtClean="0"/>
              <a:pPr/>
              <a:t>25/05/2024</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ACC7032F-E979-48E4-AD0D-C5C826E725EF}" type="slidenum">
              <a:rPr lang="pt-BR" smtClean="0"/>
              <a:pPr/>
              <a:t>‹nº›</a:t>
            </a:fld>
            <a:endParaRPr lang="pt-BR"/>
          </a:p>
        </p:txBody>
      </p:sp>
    </p:spTree>
    <p:extLst>
      <p:ext uri="{BB962C8B-B14F-4D97-AF65-F5344CB8AC3E}">
        <p14:creationId xmlns:p14="http://schemas.microsoft.com/office/powerpoint/2010/main" val="945137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pt-BR"/>
              <a:t>Clique para editar o título mestre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 texto mestre</a:t>
            </a:r>
          </a:p>
        </p:txBody>
      </p:sp>
      <p:sp>
        <p:nvSpPr>
          <p:cNvPr id="4" name="Date Placeholder 3"/>
          <p:cNvSpPr>
            <a:spLocks noGrp="1"/>
          </p:cNvSpPr>
          <p:nvPr>
            <p:ph type="dt" sz="half" idx="10"/>
          </p:nvPr>
        </p:nvSpPr>
        <p:spPr/>
        <p:txBody>
          <a:bodyPr/>
          <a:lstStyle/>
          <a:p>
            <a:fld id="{40764D1C-5EF8-4724-B591-76DB6BA0966B}" type="datetimeFigureOut">
              <a:rPr lang="pt-BR" smtClean="0"/>
              <a:pPr/>
              <a:t>25/05/2024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CC7032F-E979-48E4-AD0D-C5C826E725EF}" type="slidenum">
              <a:rPr lang="pt-BR" smtClean="0"/>
              <a:pPr/>
              <a:t>‹nº›</a:t>
            </a:fld>
            <a:endParaRPr lang="pt-BR"/>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750585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pt-BR"/>
              <a:t>Clique para editar o título mestre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Clique para editar o texto mestre</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 texto mestre</a:t>
            </a:r>
          </a:p>
        </p:txBody>
      </p:sp>
      <p:sp>
        <p:nvSpPr>
          <p:cNvPr id="4" name="Date Placeholder 3"/>
          <p:cNvSpPr>
            <a:spLocks noGrp="1"/>
          </p:cNvSpPr>
          <p:nvPr>
            <p:ph type="dt" sz="half" idx="10"/>
          </p:nvPr>
        </p:nvSpPr>
        <p:spPr/>
        <p:txBody>
          <a:bodyPr/>
          <a:lstStyle/>
          <a:p>
            <a:fld id="{40764D1C-5EF8-4724-B591-76DB6BA0966B}" type="datetimeFigureOut">
              <a:rPr lang="pt-BR" smtClean="0"/>
              <a:pPr/>
              <a:t>25/05/2024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CC7032F-E979-48E4-AD0D-C5C826E725EF}" type="slidenum">
              <a:rPr lang="pt-BR" smtClean="0"/>
              <a:pPr/>
              <a:t>‹nº›</a:t>
            </a:fld>
            <a:endParaRPr lang="pt-BR"/>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95469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pt-BR"/>
              <a:t>Clique para editar o título mestre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 texto mestre</a:t>
            </a:r>
          </a:p>
        </p:txBody>
      </p:sp>
      <p:sp>
        <p:nvSpPr>
          <p:cNvPr id="4" name="Date Placeholder 3"/>
          <p:cNvSpPr>
            <a:spLocks noGrp="1"/>
          </p:cNvSpPr>
          <p:nvPr>
            <p:ph type="dt" sz="half" idx="10"/>
          </p:nvPr>
        </p:nvSpPr>
        <p:spPr/>
        <p:txBody>
          <a:bodyPr/>
          <a:lstStyle/>
          <a:p>
            <a:fld id="{40764D1C-5EF8-4724-B591-76DB6BA0966B}" type="datetimeFigureOut">
              <a:rPr lang="pt-BR" smtClean="0"/>
              <a:pPr/>
              <a:t>25/05/2024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CC7032F-E979-48E4-AD0D-C5C826E725EF}" type="slidenum">
              <a:rPr lang="pt-BR" smtClean="0"/>
              <a:pPr/>
              <a:t>‹nº›</a:t>
            </a:fld>
            <a:endParaRPr lang="pt-BR"/>
          </a:p>
        </p:txBody>
      </p:sp>
    </p:spTree>
    <p:extLst>
      <p:ext uri="{BB962C8B-B14F-4D97-AF65-F5344CB8AC3E}">
        <p14:creationId xmlns:p14="http://schemas.microsoft.com/office/powerpoint/2010/main" val="35442699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o 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pt-BR"/>
              <a:t>Clique para editar o título mestre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 texto mestre</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 texto mestre</a:t>
            </a:r>
          </a:p>
        </p:txBody>
      </p:sp>
      <p:sp>
        <p:nvSpPr>
          <p:cNvPr id="4" name="Date Placeholder 3"/>
          <p:cNvSpPr>
            <a:spLocks noGrp="1"/>
          </p:cNvSpPr>
          <p:nvPr>
            <p:ph type="dt" sz="half" idx="10"/>
          </p:nvPr>
        </p:nvSpPr>
        <p:spPr/>
        <p:txBody>
          <a:bodyPr/>
          <a:lstStyle/>
          <a:p>
            <a:fld id="{40764D1C-5EF8-4724-B591-76DB6BA0966B}" type="datetimeFigureOut">
              <a:rPr lang="pt-BR" smtClean="0"/>
              <a:pPr/>
              <a:t>25/05/2024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CC7032F-E979-48E4-AD0D-C5C826E725EF}" type="slidenum">
              <a:rPr lang="pt-BR" smtClean="0"/>
              <a:pPr/>
              <a:t>‹nº›</a:t>
            </a:fld>
            <a:endParaRPr lang="pt-BR"/>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43106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iro ou Falso">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pt-BR"/>
              <a:t>Clique para editar o título mestre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 texto mestre</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 texto mestre</a:t>
            </a:r>
          </a:p>
        </p:txBody>
      </p:sp>
      <p:sp>
        <p:nvSpPr>
          <p:cNvPr id="4" name="Date Placeholder 3"/>
          <p:cNvSpPr>
            <a:spLocks noGrp="1"/>
          </p:cNvSpPr>
          <p:nvPr>
            <p:ph type="dt" sz="half" idx="10"/>
          </p:nvPr>
        </p:nvSpPr>
        <p:spPr/>
        <p:txBody>
          <a:bodyPr/>
          <a:lstStyle/>
          <a:p>
            <a:fld id="{40764D1C-5EF8-4724-B591-76DB6BA0966B}" type="datetimeFigureOut">
              <a:rPr lang="pt-BR" smtClean="0"/>
              <a:pPr/>
              <a:t>25/05/2024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CC7032F-E979-48E4-AD0D-C5C826E725EF}" type="slidenum">
              <a:rPr lang="pt-BR" smtClean="0"/>
              <a:pPr/>
              <a:t>‹nº›</a:t>
            </a:fld>
            <a:endParaRPr lang="pt-BR"/>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975077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pt-BR"/>
              <a:t>Clique para editar o título mestre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40764D1C-5EF8-4724-B591-76DB6BA0966B}" type="datetimeFigureOut">
              <a:rPr lang="pt-BR" smtClean="0"/>
              <a:pPr/>
              <a:t>25/05/2024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CC7032F-E979-48E4-AD0D-C5C826E725EF}" type="slidenum">
              <a:rPr lang="pt-BR" smtClean="0"/>
              <a:pPr/>
              <a:t>‹nº›</a:t>
            </a:fld>
            <a:endParaRPr lang="pt-BR"/>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69629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40764D1C-5EF8-4724-B591-76DB6BA0966B}" type="datetimeFigureOut">
              <a:rPr lang="pt-BR" smtClean="0"/>
              <a:pPr/>
              <a:t>25/05/2024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CC7032F-E979-48E4-AD0D-C5C826E725EF}" type="slidenum">
              <a:rPr lang="pt-BR" smtClean="0"/>
              <a:pPr/>
              <a:t>‹nº›</a:t>
            </a:fld>
            <a:endParaRPr lang="pt-BR"/>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97048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0764D1C-5EF8-4724-B591-76DB6BA0966B}" type="datetimeFigureOut">
              <a:rPr lang="pt-BR" smtClean="0"/>
              <a:pPr/>
              <a:t>25/05/2024</a:t>
            </a:fld>
            <a:endParaRPr lang="pt-BR"/>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pt-BR"/>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CC7032F-E979-48E4-AD0D-C5C826E725EF}" type="slidenum">
              <a:rPr lang="pt-BR" smtClean="0"/>
              <a:pPr/>
              <a:t>‹nº›</a:t>
            </a:fld>
            <a:endParaRPr lang="pt-BR"/>
          </a:p>
        </p:txBody>
      </p:sp>
    </p:spTree>
    <p:extLst>
      <p:ext uri="{BB962C8B-B14F-4D97-AF65-F5344CB8AC3E}">
        <p14:creationId xmlns:p14="http://schemas.microsoft.com/office/powerpoint/2010/main" val="310340611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0" y="228124"/>
            <a:ext cx="9144000" cy="6370975"/>
          </a:xfrm>
          <a:prstGeom prst="rect">
            <a:avLst/>
          </a:prstGeom>
        </p:spPr>
        <p:txBody>
          <a:bodyPr wrap="square">
            <a:spAutoFit/>
          </a:bodyPr>
          <a:lstStyle/>
          <a:p>
            <a:pPr algn="ctr">
              <a:buFont typeface="Monotype Sorts" pitchFamily="2" charset="2"/>
              <a:buNone/>
              <a:defRPr/>
            </a:pPr>
            <a:r>
              <a:rPr lang="pt-BR" sz="2800" b="1" dirty="0">
                <a:solidFill>
                  <a:srgbClr val="FF0000"/>
                </a:solidFill>
              </a:rPr>
              <a:t>FILOSOFIA E CINEMA</a:t>
            </a:r>
          </a:p>
          <a:p>
            <a:pPr algn="ctr">
              <a:buFont typeface="Monotype Sorts" pitchFamily="2" charset="2"/>
              <a:buNone/>
              <a:defRPr/>
            </a:pPr>
            <a:endParaRPr lang="pt-BR" b="1" dirty="0">
              <a:solidFill>
                <a:srgbClr val="99FF33"/>
              </a:solidFill>
            </a:endParaRPr>
          </a:p>
          <a:p>
            <a:pPr algn="ctr">
              <a:buFont typeface="Monotype Sorts" pitchFamily="2" charset="2"/>
              <a:buNone/>
              <a:defRPr/>
            </a:pPr>
            <a:endParaRPr lang="pt-BR" b="1" dirty="0">
              <a:solidFill>
                <a:srgbClr val="99FF33"/>
              </a:solidFill>
            </a:endParaRPr>
          </a:p>
          <a:p>
            <a:pPr algn="ctr">
              <a:buFont typeface="Monotype Sorts" pitchFamily="2" charset="2"/>
              <a:buNone/>
              <a:defRPr/>
            </a:pPr>
            <a:endParaRPr lang="pt-BR" b="1" dirty="0">
              <a:solidFill>
                <a:srgbClr val="99FF33"/>
              </a:solidFill>
            </a:endParaRPr>
          </a:p>
          <a:p>
            <a:pPr algn="ctr">
              <a:buFont typeface="Monotype Sorts" pitchFamily="2" charset="2"/>
              <a:buNone/>
              <a:defRPr/>
            </a:pPr>
            <a:endParaRPr lang="pt-BR" b="1" dirty="0">
              <a:solidFill>
                <a:srgbClr val="99FF33"/>
              </a:solidFill>
            </a:endParaRPr>
          </a:p>
          <a:p>
            <a:pPr algn="ctr">
              <a:buFont typeface="Monotype Sorts" pitchFamily="2" charset="2"/>
              <a:buNone/>
              <a:defRPr/>
            </a:pPr>
            <a:endParaRPr lang="pt-BR" b="1" dirty="0">
              <a:solidFill>
                <a:srgbClr val="99FF33"/>
              </a:solidFill>
            </a:endParaRPr>
          </a:p>
          <a:p>
            <a:pPr algn="ctr">
              <a:buFont typeface="Monotype Sorts" pitchFamily="2" charset="2"/>
              <a:buNone/>
              <a:defRPr/>
            </a:pPr>
            <a:endParaRPr lang="pt-BR" b="1" dirty="0"/>
          </a:p>
          <a:p>
            <a:pPr algn="ctr">
              <a:buFont typeface="Monotype Sorts" pitchFamily="2" charset="2"/>
              <a:buNone/>
              <a:defRPr/>
            </a:pPr>
            <a:endParaRPr lang="pt-BR" b="1" dirty="0"/>
          </a:p>
          <a:p>
            <a:pPr algn="ctr">
              <a:buFont typeface="Monotype Sorts" pitchFamily="2" charset="2"/>
              <a:buNone/>
              <a:defRPr/>
            </a:pPr>
            <a:endParaRPr lang="pt-BR" b="1" dirty="0"/>
          </a:p>
          <a:p>
            <a:pPr algn="ctr">
              <a:buFont typeface="Monotype Sorts" pitchFamily="2" charset="2"/>
              <a:buNone/>
              <a:defRPr/>
            </a:pPr>
            <a:endParaRPr lang="pt-BR" sz="2000" b="1" dirty="0"/>
          </a:p>
          <a:p>
            <a:pPr algn="ctr">
              <a:defRPr/>
            </a:pPr>
            <a:r>
              <a:rPr lang="pt-BR" sz="2800" b="1" dirty="0"/>
              <a:t>Análise do Filme Amistad e da Obra Filosófica de </a:t>
            </a:r>
          </a:p>
          <a:p>
            <a:pPr algn="ctr">
              <a:defRPr/>
            </a:pPr>
            <a:r>
              <a:rPr lang="pt-BR" sz="2800" b="1" dirty="0"/>
              <a:t>Paul Gilroy: “O Atlântico Negro: Modernidade e Dupla Consciência”</a:t>
            </a:r>
          </a:p>
          <a:p>
            <a:pPr algn="ctr">
              <a:defRPr/>
            </a:pPr>
            <a:r>
              <a:rPr lang="pt-BR" sz="2400" b="1" dirty="0">
                <a:solidFill>
                  <a:srgbClr val="FF0000"/>
                </a:solidFill>
              </a:rPr>
              <a:t>Prof. Paulo Henrique Costa Mattos,</a:t>
            </a:r>
          </a:p>
          <a:p>
            <a:pPr algn="ctr">
              <a:buFont typeface="Monotype Sorts" pitchFamily="2" charset="2"/>
              <a:buNone/>
              <a:defRPr/>
            </a:pPr>
            <a:r>
              <a:rPr lang="pt-BR" b="1" dirty="0">
                <a:solidFill>
                  <a:srgbClr val="002060"/>
                </a:solidFill>
              </a:rPr>
              <a:t>Mestre em História, Cultura e Poder – PUC-GO;</a:t>
            </a:r>
          </a:p>
          <a:p>
            <a:pPr algn="ctr">
              <a:buFont typeface="Monotype Sorts" pitchFamily="2" charset="2"/>
              <a:buNone/>
              <a:defRPr/>
            </a:pPr>
            <a:r>
              <a:rPr lang="pt-BR" b="1" dirty="0">
                <a:solidFill>
                  <a:srgbClr val="002060"/>
                </a:solidFill>
              </a:rPr>
              <a:t>Graduado em História- UFG;</a:t>
            </a:r>
          </a:p>
          <a:p>
            <a:pPr algn="ctr">
              <a:buFont typeface="Monotype Sorts" pitchFamily="2" charset="2"/>
              <a:buNone/>
              <a:defRPr/>
            </a:pPr>
            <a:r>
              <a:rPr lang="pt-BR" b="1" dirty="0">
                <a:solidFill>
                  <a:srgbClr val="002060"/>
                </a:solidFill>
              </a:rPr>
              <a:t>Graduado em Ciências Sociais – Universidad Nico Lopes – Cuba;</a:t>
            </a:r>
          </a:p>
          <a:p>
            <a:pPr algn="ctr">
              <a:buFont typeface="Monotype Sorts" pitchFamily="2" charset="2"/>
              <a:buNone/>
              <a:defRPr/>
            </a:pPr>
            <a:r>
              <a:rPr lang="pt-BR" b="1" dirty="0">
                <a:solidFill>
                  <a:srgbClr val="002060"/>
                </a:solidFill>
              </a:rPr>
              <a:t>Especialista em História Regional – UNITINS,</a:t>
            </a:r>
          </a:p>
          <a:p>
            <a:pPr algn="ctr">
              <a:buFont typeface="Monotype Sorts" pitchFamily="2" charset="2"/>
              <a:buNone/>
              <a:defRPr/>
            </a:pPr>
            <a:r>
              <a:rPr lang="pt-BR" b="1" dirty="0">
                <a:solidFill>
                  <a:srgbClr val="002060"/>
                </a:solidFill>
              </a:rPr>
              <a:t>Especialista em Planejamento Estratégico – Instituto Cajamar;</a:t>
            </a:r>
          </a:p>
          <a:p>
            <a:pPr algn="ctr">
              <a:buFont typeface="Monotype Sorts" pitchFamily="2" charset="2"/>
              <a:buNone/>
              <a:defRPr/>
            </a:pPr>
            <a:r>
              <a:rPr lang="pt-BR" b="1" dirty="0">
                <a:solidFill>
                  <a:srgbClr val="002060"/>
                </a:solidFill>
              </a:rPr>
              <a:t>Especialista em Direitos Humanos- PUC-GO</a:t>
            </a:r>
          </a:p>
        </p:txBody>
      </p:sp>
      <p:pic>
        <p:nvPicPr>
          <p:cNvPr id="5" name="Imagem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692696"/>
            <a:ext cx="2970433" cy="2376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2809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75230" y="-24702"/>
            <a:ext cx="8686800" cy="357358"/>
          </a:xfrm>
        </p:spPr>
        <p:txBody>
          <a:bodyPr>
            <a:normAutofit fontScale="90000"/>
          </a:bodyPr>
          <a:lstStyle/>
          <a:p>
            <a:r>
              <a:rPr lang="pt-BR" sz="2800" dirty="0"/>
              <a:t>                    </a:t>
            </a:r>
            <a:r>
              <a:rPr lang="pt-BR" sz="3200" b="1" dirty="0">
                <a:solidFill>
                  <a:schemeClr val="tx1"/>
                </a:solidFill>
              </a:rPr>
              <a:t>Ficha Técnica do Filme Amistad</a:t>
            </a:r>
            <a:endParaRPr lang="pt-BR" sz="2800" b="1" dirty="0">
              <a:solidFill>
                <a:schemeClr val="tx1"/>
              </a:solidFill>
            </a:endParaRPr>
          </a:p>
        </p:txBody>
      </p:sp>
      <p:sp>
        <p:nvSpPr>
          <p:cNvPr id="3" name="Espaço Reservado para Conteúdo 2"/>
          <p:cNvSpPr>
            <a:spLocks noGrp="1"/>
          </p:cNvSpPr>
          <p:nvPr>
            <p:ph idx="1"/>
          </p:nvPr>
        </p:nvSpPr>
        <p:spPr>
          <a:xfrm>
            <a:off x="2627785" y="620688"/>
            <a:ext cx="5832647" cy="5904656"/>
          </a:xfrm>
        </p:spPr>
        <p:txBody>
          <a:bodyPr>
            <a:normAutofit fontScale="85000" lnSpcReduction="20000"/>
          </a:bodyPr>
          <a:lstStyle/>
          <a:p>
            <a:pPr marL="0" indent="0">
              <a:buNone/>
            </a:pPr>
            <a:r>
              <a:rPr lang="pt-BR" b="1" dirty="0"/>
              <a:t>País: </a:t>
            </a:r>
            <a:r>
              <a:rPr lang="pt-BR" dirty="0"/>
              <a:t>Estados Unidos</a:t>
            </a:r>
          </a:p>
          <a:p>
            <a:pPr marL="0" indent="0">
              <a:buNone/>
            </a:pPr>
            <a:r>
              <a:rPr lang="pt-BR" b="1" dirty="0"/>
              <a:t>Ano: </a:t>
            </a:r>
            <a:r>
              <a:rPr lang="pt-BR" dirty="0"/>
              <a:t>1997</a:t>
            </a:r>
          </a:p>
          <a:p>
            <a:pPr marL="0" indent="0">
              <a:buNone/>
            </a:pPr>
            <a:r>
              <a:rPr lang="pt-BR" b="1" dirty="0"/>
              <a:t>Duração: </a:t>
            </a:r>
            <a:r>
              <a:rPr lang="pt-BR" dirty="0"/>
              <a:t>148 minutos</a:t>
            </a:r>
          </a:p>
          <a:p>
            <a:pPr marL="0" indent="0">
              <a:buNone/>
            </a:pPr>
            <a:r>
              <a:rPr lang="pt-BR" b="1" dirty="0"/>
              <a:t>Diretor: </a:t>
            </a:r>
            <a:r>
              <a:rPr lang="pt-BR" dirty="0"/>
              <a:t>Steven Spilberg</a:t>
            </a:r>
          </a:p>
          <a:p>
            <a:pPr marL="0" indent="0">
              <a:buNone/>
            </a:pPr>
            <a:r>
              <a:rPr lang="pt-BR" b="1" dirty="0"/>
              <a:t>Elenco:</a:t>
            </a:r>
            <a:r>
              <a:rPr lang="pt-BR" dirty="0"/>
              <a:t> Morgan Freeman, Anthony Hopkins, Djimon Hounsou, Mathew McConanghey, Nigel Hawthoene, David Paymer, Pete Postlethwaite...</a:t>
            </a:r>
          </a:p>
          <a:p>
            <a:pPr marL="0" indent="0">
              <a:buNone/>
            </a:pPr>
            <a:r>
              <a:rPr lang="pt-BR" b="1" dirty="0"/>
              <a:t>Trilha Sonora: </a:t>
            </a:r>
            <a:r>
              <a:rPr lang="pt-BR" dirty="0"/>
              <a:t>John Williams;</a:t>
            </a:r>
          </a:p>
          <a:p>
            <a:pPr marL="0" indent="0" algn="just">
              <a:lnSpc>
                <a:spcPct val="110000"/>
              </a:lnSpc>
              <a:spcBef>
                <a:spcPts val="0"/>
              </a:spcBef>
              <a:spcAft>
                <a:spcPts val="0"/>
              </a:spcAft>
              <a:buNone/>
            </a:pPr>
            <a:r>
              <a:rPr lang="pt-BR" b="1" dirty="0"/>
              <a:t>Sinopse: </a:t>
            </a:r>
            <a:r>
              <a:rPr lang="pt-BR" dirty="0"/>
              <a:t>O filme é baseado em um evento real, ocorrido em 1839 e relata a história de um grupo de escravos africanos presos em Serra Leoa e traficados no navio Amistad e levados para os Estados Unidos, onde são acusados de assassinato e jogados em uma prisão à espera de um julgamento</a:t>
            </a:r>
          </a:p>
          <a:p>
            <a:pPr marL="0" indent="0" algn="just">
              <a:lnSpc>
                <a:spcPct val="110000"/>
              </a:lnSpc>
              <a:spcBef>
                <a:spcPts val="0"/>
              </a:spcBef>
              <a:spcAft>
                <a:spcPts val="0"/>
              </a:spcAft>
              <a:buNone/>
            </a:pPr>
            <a:endParaRPr lang="pt-BR" dirty="0"/>
          </a:p>
          <a:p>
            <a:pPr marL="0" indent="0" algn="just">
              <a:lnSpc>
                <a:spcPct val="110000"/>
              </a:lnSpc>
              <a:spcBef>
                <a:spcPts val="0"/>
              </a:spcBef>
              <a:spcAft>
                <a:spcPts val="0"/>
              </a:spcAft>
              <a:buNone/>
            </a:pPr>
            <a:r>
              <a:rPr lang="pt-BR" dirty="0">
                <a:solidFill>
                  <a:srgbClr val="002060"/>
                </a:solidFill>
              </a:rPr>
              <a:t>O caso se tornou uma grande questão do sistema penal</a:t>
            </a:r>
          </a:p>
          <a:p>
            <a:pPr marL="0" indent="0" algn="just">
              <a:lnSpc>
                <a:spcPct val="110000"/>
              </a:lnSpc>
              <a:spcBef>
                <a:spcPts val="0"/>
              </a:spcBef>
              <a:spcAft>
                <a:spcPts val="0"/>
              </a:spcAft>
              <a:buNone/>
            </a:pPr>
            <a:r>
              <a:rPr lang="pt-BR" sz="2200" dirty="0">
                <a:solidFill>
                  <a:srgbClr val="002060"/>
                </a:solidFill>
              </a:rPr>
              <a:t>e </a:t>
            </a:r>
            <a:r>
              <a:rPr lang="pt-BR" dirty="0">
                <a:solidFill>
                  <a:srgbClr val="002060"/>
                </a:solidFill>
              </a:rPr>
              <a:t>judiciário norte-americano na luta pelo direito básico de toda a humanidade: </a:t>
            </a:r>
            <a:r>
              <a:rPr lang="pt-BR" b="1" u="sng" dirty="0">
                <a:solidFill>
                  <a:srgbClr val="002060"/>
                </a:solidFill>
              </a:rPr>
              <a:t>o direito a liberdade</a:t>
            </a:r>
            <a:r>
              <a:rPr lang="pt-BR" dirty="0">
                <a:solidFill>
                  <a:srgbClr val="002060"/>
                </a:solidFill>
              </a:rPr>
              <a:t>!</a:t>
            </a:r>
          </a:p>
          <a:p>
            <a:pPr marL="0" indent="0" algn="just">
              <a:buNone/>
            </a:pPr>
            <a:endParaRPr lang="pt-BR" dirty="0"/>
          </a:p>
        </p:txBody>
      </p:sp>
      <p:pic>
        <p:nvPicPr>
          <p:cNvPr id="1026" name="Picture 2" descr="FICHA TÉCNICA FILME: “AMISTAD” PAIS: Estados Unidos. ANO: 1997 DURAÇÃO: 148 minutos. DIRETOR: Steven Spilberg ELENCO: Morgan Freeman, Anthony Hopkins, Djimon Hounsou, Mattew McConaughey, Nigel Hawthorne, David Paymer, Pete Postlethwaite. TRILHA SONORA: John Williams.  SINOPSE: Baseado em um evento real, relata a história de um grupo de escravos africanos que se rebela e se apodera do controle do navio que os transporta e tenta retornar à sua terra de origem em Serra Leoa. Quando o navio,  La Amistad , é aprisionado, esses escravos são levados para os Estados Unidos, onde são acusados de assassinato e são jogados em uma prisão à espera de seu destino. Uma empolgante batalha se inicia, o que capta o interesse de toda uma nação e confronta os alicerces do sistema judiciário norte-americano. Entretanto, para os homens e mulheres sendo julgados, trata-se simplesmente de uma luta pelos seus direitos básicos de toda a humanidade, a liberdade. MÍDIA: DVD "/>
          <p:cNvPicPr>
            <a:picLocks noChangeAspect="1" noChangeArrowheads="1"/>
          </p:cNvPicPr>
          <p:nvPr/>
        </p:nvPicPr>
        <p:blipFill rotWithShape="1">
          <a:blip r:embed="rId2">
            <a:extLst>
              <a:ext uri="{28A0092B-C50C-407E-A947-70E740481C1C}">
                <a14:useLocalDpi xmlns:a14="http://schemas.microsoft.com/office/drawing/2010/main" val="0"/>
              </a:ext>
            </a:extLst>
          </a:blip>
          <a:srcRect r="71262"/>
          <a:stretch/>
        </p:blipFill>
        <p:spPr bwMode="auto">
          <a:xfrm>
            <a:off x="1" y="0"/>
            <a:ext cx="2627784"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m 3"/>
          <p:cNvPicPr>
            <a:picLocks noChangeAspect="1"/>
          </p:cNvPicPr>
          <p:nvPr/>
        </p:nvPicPr>
        <p:blipFill rotWithShape="1">
          <a:blip r:embed="rId3">
            <a:extLst>
              <a:ext uri="{28A0092B-C50C-407E-A947-70E740481C1C}">
                <a14:useLocalDpi xmlns:a14="http://schemas.microsoft.com/office/drawing/2010/main" val="0"/>
              </a:ext>
            </a:extLst>
          </a:blip>
          <a:srcRect l="48825" t="2025" r="190" b="-2025"/>
          <a:stretch/>
        </p:blipFill>
        <p:spPr>
          <a:xfrm>
            <a:off x="32049" y="476672"/>
            <a:ext cx="2595736" cy="5904656"/>
          </a:xfrm>
          <a:prstGeom prst="rect">
            <a:avLst/>
          </a:prstGeom>
        </p:spPr>
      </p:pic>
    </p:spTree>
    <p:extLst>
      <p:ext uri="{BB962C8B-B14F-4D97-AF65-F5344CB8AC3E}">
        <p14:creationId xmlns:p14="http://schemas.microsoft.com/office/powerpoint/2010/main" val="4172740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1026" name="Picture 2" descr="[object Objec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832"/>
            <a:ext cx="9143999" cy="6874832"/>
          </a:xfrm>
          <a:prstGeom prst="rect">
            <a:avLst/>
          </a:prstGeom>
          <a:noFill/>
          <a:extLst>
            <a:ext uri="{909E8E84-426E-40DD-AFC4-6F175D3DCCD1}">
              <a14:hiddenFill xmlns:a14="http://schemas.microsoft.com/office/drawing/2010/main">
                <a:solidFill>
                  <a:srgbClr val="FFFFFF"/>
                </a:solidFill>
              </a14:hiddenFill>
            </a:ext>
          </a:extLst>
        </p:spPr>
      </p:pic>
      <p:sp>
        <p:nvSpPr>
          <p:cNvPr id="4" name="Retângulo 3"/>
          <p:cNvSpPr/>
          <p:nvPr/>
        </p:nvSpPr>
        <p:spPr>
          <a:xfrm>
            <a:off x="1403648" y="3573016"/>
            <a:ext cx="7560840" cy="201622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solidFill>
                  <a:schemeClr val="tx1"/>
                </a:solidFill>
              </a:rPr>
              <a:t>O  filme Amistad descreve com riqueza de  detalhes como se dava o processo do tráfico negreiro no Atlântico entre a África e América, elemento fundamental da acumulação primitiva de capital  e suas contradições históricas.</a:t>
            </a:r>
          </a:p>
        </p:txBody>
      </p:sp>
    </p:spTree>
    <p:extLst>
      <p:ext uri="{BB962C8B-B14F-4D97-AF65-F5344CB8AC3E}">
        <p14:creationId xmlns:p14="http://schemas.microsoft.com/office/powerpoint/2010/main" val="1049846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16632" y="343209"/>
            <a:ext cx="7950862" cy="280997"/>
          </a:xfrm>
        </p:spPr>
        <p:txBody>
          <a:bodyPr>
            <a:normAutofit fontScale="90000"/>
          </a:bodyPr>
          <a:lstStyle/>
          <a:p>
            <a:r>
              <a:rPr lang="pt-BR" b="1" dirty="0">
                <a:solidFill>
                  <a:srgbClr val="0070C0"/>
                </a:solidFill>
              </a:rPr>
              <a:t>A Atualidade do Filme </a:t>
            </a:r>
            <a:br>
              <a:rPr lang="pt-BR" b="1" dirty="0">
                <a:solidFill>
                  <a:srgbClr val="0070C0"/>
                </a:solidFill>
              </a:rPr>
            </a:br>
            <a:r>
              <a:rPr lang="pt-BR" b="1" dirty="0">
                <a:solidFill>
                  <a:srgbClr val="0070C0"/>
                </a:solidFill>
              </a:rPr>
              <a:t>Amistad</a:t>
            </a:r>
          </a:p>
        </p:txBody>
      </p:sp>
      <p:sp>
        <p:nvSpPr>
          <p:cNvPr id="3" name="Espaço Reservado para Conteúdo 2"/>
          <p:cNvSpPr>
            <a:spLocks noGrp="1"/>
          </p:cNvSpPr>
          <p:nvPr>
            <p:ph idx="1"/>
          </p:nvPr>
        </p:nvSpPr>
        <p:spPr>
          <a:xfrm>
            <a:off x="611560" y="1124744"/>
            <a:ext cx="7797877" cy="4569340"/>
          </a:xfrm>
        </p:spPr>
        <p:txBody>
          <a:bodyPr>
            <a:noAutofit/>
          </a:bodyPr>
          <a:lstStyle/>
          <a:p>
            <a:pPr marL="0">
              <a:spcBef>
                <a:spcPts val="0"/>
              </a:spcBef>
              <a:spcAft>
                <a:spcPts val="0"/>
              </a:spcAft>
            </a:pPr>
            <a:r>
              <a:rPr lang="pt-BR" sz="2000" dirty="0"/>
              <a:t>O filme “Amistad" lançado em 1997, a 27 anos</a:t>
            </a:r>
          </a:p>
          <a:p>
            <a:pPr marL="0" indent="0">
              <a:spcBef>
                <a:spcPts val="0"/>
              </a:spcBef>
              <a:spcAft>
                <a:spcPts val="0"/>
              </a:spcAft>
              <a:buNone/>
            </a:pPr>
            <a:r>
              <a:rPr lang="pt-BR" sz="2000" dirty="0"/>
              <a:t>atrás, ainda permanece muito atual porque narra a</a:t>
            </a:r>
          </a:p>
          <a:p>
            <a:pPr marL="0" indent="0">
              <a:spcBef>
                <a:spcPts val="0"/>
              </a:spcBef>
              <a:spcAft>
                <a:spcPts val="0"/>
              </a:spcAft>
              <a:buNone/>
            </a:pPr>
            <a:r>
              <a:rPr lang="pt-BR" sz="2000" dirty="0"/>
              <a:t>história real de africanos escravizados e traficados a</a:t>
            </a:r>
          </a:p>
          <a:p>
            <a:pPr marL="0" indent="0">
              <a:spcBef>
                <a:spcPts val="0"/>
              </a:spcBef>
              <a:spcAft>
                <a:spcPts val="0"/>
              </a:spcAft>
              <a:buNone/>
            </a:pPr>
            <a:r>
              <a:rPr lang="pt-BR" sz="2000" dirty="0"/>
              <a:t>bordo do navio La Amistad. Discute um tema universal e contemporâneo.</a:t>
            </a:r>
          </a:p>
          <a:p>
            <a:pPr algn="just"/>
            <a:r>
              <a:rPr lang="pt-BR" sz="2000" dirty="0">
                <a:solidFill>
                  <a:srgbClr val="00B0F0"/>
                </a:solidFill>
              </a:rPr>
              <a:t>Ao discutir a legitimidade da revolta, o caráter da justiça, a necessidade do fim da escravidão e a questão da liberdade discute temas que permanecem absolutamente atuais no Brasil e no mundo contemporâneo e com fortes perspectivas históricas, sociológicas e filosóficas. </a:t>
            </a:r>
          </a:p>
          <a:p>
            <a:pPr algn="just"/>
            <a:r>
              <a:rPr lang="pt-BR" sz="2000" dirty="0"/>
              <a:t>O Brasil tem atualmente mais de 1,2 milhão de pessoas em situação análoga a escravidão.</a:t>
            </a:r>
          </a:p>
          <a:p>
            <a:pPr algn="just"/>
            <a:r>
              <a:rPr lang="pt-BR" sz="2000" b="1" dirty="0"/>
              <a:t>Dados do Ministério do Trabalho e Emprego</a:t>
            </a:r>
            <a:r>
              <a:rPr lang="pt-BR" sz="2000" dirty="0"/>
              <a:t>: </a:t>
            </a:r>
          </a:p>
          <a:p>
            <a:pPr algn="just"/>
            <a:r>
              <a:rPr lang="pt-BR" sz="2000" b="1" dirty="0"/>
              <a:t>2020 – </a:t>
            </a:r>
            <a:r>
              <a:rPr lang="pt-BR" sz="2000" dirty="0"/>
              <a:t>1.040 libertos;</a:t>
            </a:r>
          </a:p>
          <a:p>
            <a:pPr algn="just"/>
            <a:r>
              <a:rPr lang="pt-BR" sz="2000" b="1" dirty="0"/>
              <a:t>2021 – </a:t>
            </a:r>
            <a:r>
              <a:rPr lang="pt-BR" sz="2000" dirty="0"/>
              <a:t>1.915 libertos;</a:t>
            </a:r>
          </a:p>
          <a:p>
            <a:pPr algn="just"/>
            <a:r>
              <a:rPr lang="pt-BR" sz="2000" b="1" dirty="0"/>
              <a:t>2022 – </a:t>
            </a:r>
            <a:r>
              <a:rPr lang="pt-BR" sz="2000" dirty="0"/>
              <a:t>2.587 libertos;    </a:t>
            </a:r>
            <a:r>
              <a:rPr lang="pt-BR" sz="2000" b="1" dirty="0">
                <a:solidFill>
                  <a:srgbClr val="C00000"/>
                </a:solidFill>
              </a:rPr>
              <a:t>2023 – 3.422 libertos  </a:t>
            </a:r>
          </a:p>
          <a:p>
            <a:pPr algn="just"/>
            <a:endParaRPr lang="pt-BR" sz="2000" dirty="0"/>
          </a:p>
        </p:txBody>
      </p:sp>
      <p:pic>
        <p:nvPicPr>
          <p:cNvPr id="1032" name="Picture 8" descr="http://www.pastposters.com/cw3/assets/product_full/(JamieR)__Amistad(1).jpg"/>
          <p:cNvPicPr>
            <a:picLocks noChangeAspect="1" noChangeArrowheads="1"/>
          </p:cNvPicPr>
          <p:nvPr/>
        </p:nvPicPr>
        <p:blipFill rotWithShape="1">
          <a:blip r:embed="rId3">
            <a:extLst>
              <a:ext uri="{28A0092B-C50C-407E-A947-70E740481C1C}">
                <a14:useLocalDpi xmlns:a14="http://schemas.microsoft.com/office/drawing/2010/main" val="0"/>
              </a:ext>
            </a:extLst>
          </a:blip>
          <a:srcRect l="4708" t="23040" r="46001" b="4664"/>
          <a:stretch/>
        </p:blipFill>
        <p:spPr bwMode="auto">
          <a:xfrm>
            <a:off x="6228184" y="0"/>
            <a:ext cx="2592288" cy="2420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6947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dirty="0"/>
          </a:p>
        </p:txBody>
      </p:sp>
      <p:pic>
        <p:nvPicPr>
          <p:cNvPr id="3074" name="Picture 2" descr="https://nova-escola-producao.s3.amazonaws.com/7FZgbscgVrsNfu3bmPwJfVTn748JdTdm9MtQ4h5eU8qWKfeGBD4hFwGjP5m8/contex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163" y="404664"/>
            <a:ext cx="8299277" cy="5976663"/>
          </a:xfrm>
          <a:prstGeom prst="rect">
            <a:avLst/>
          </a:prstGeom>
          <a:noFill/>
          <a:extLst>
            <a:ext uri="{909E8E84-426E-40DD-AFC4-6F175D3DCCD1}">
              <a14:hiddenFill xmlns:a14="http://schemas.microsoft.com/office/drawing/2010/main">
                <a:solidFill>
                  <a:srgbClr val="FFFFFF"/>
                </a:solidFill>
              </a14:hiddenFill>
            </a:ext>
          </a:extLst>
        </p:spPr>
      </p:pic>
      <p:sp>
        <p:nvSpPr>
          <p:cNvPr id="5" name="Retângulo 4"/>
          <p:cNvSpPr/>
          <p:nvPr/>
        </p:nvSpPr>
        <p:spPr>
          <a:xfrm>
            <a:off x="539552" y="2729876"/>
            <a:ext cx="7992888" cy="134719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pt-BR" sz="2000" b="1" dirty="0">
                <a:solidFill>
                  <a:schemeClr val="tx1"/>
                </a:solidFill>
              </a:rPr>
              <a:t>O  filme trás um tema universal porque onde houve escravidão houve resistência dos escravizados, seja nos Estados Unidos, no Haiti, no Brasil, no Egito, Síria ou Irã, no tempo antigo ou contemporâneo.</a:t>
            </a:r>
            <a:endParaRPr lang="pt-BR" sz="2000" b="1" dirty="0">
              <a:ln w="10160">
                <a:solidFill>
                  <a:schemeClr val="accent5"/>
                </a:solidFill>
                <a:prstDash val="solid"/>
              </a:ln>
              <a:solidFill>
                <a:schemeClr val="bg1"/>
              </a:solidFill>
              <a:effectLst>
                <a:outerShdw blurRad="38100" dist="22860" dir="5400000" algn="tl" rotWithShape="0">
                  <a:srgbClr val="000000">
                    <a:alpha val="30000"/>
                  </a:srgbClr>
                </a:outerShdw>
              </a:effectLst>
            </a:endParaRPr>
          </a:p>
        </p:txBody>
      </p:sp>
      <p:pic>
        <p:nvPicPr>
          <p:cNvPr id="3078" name="Picture 6" descr="https://4.bp.blogspot.com/-Mrfs3DkQ8QI/XE8IanYJYyI/AAAAAAABqcs/iyjoWsejw54EbmhTZpwFvxWhfFScFToSQCLcBGAs/w1200-h630-p-k-no-nu/trabalho%2Bescravo.jpg"/>
          <p:cNvPicPr>
            <a:picLocks noChangeAspect="1" noChangeArrowheads="1"/>
          </p:cNvPicPr>
          <p:nvPr/>
        </p:nvPicPr>
        <p:blipFill rotWithShape="1">
          <a:blip r:embed="rId3">
            <a:extLst>
              <a:ext uri="{28A0092B-C50C-407E-A947-70E740481C1C}">
                <a14:useLocalDpi xmlns:a14="http://schemas.microsoft.com/office/drawing/2010/main" val="0"/>
              </a:ext>
            </a:extLst>
          </a:blip>
          <a:srcRect l="50441" t="1631"/>
          <a:stretch/>
        </p:blipFill>
        <p:spPr bwMode="auto">
          <a:xfrm>
            <a:off x="4139952" y="692696"/>
            <a:ext cx="3835648" cy="2000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4782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9552" y="548681"/>
            <a:ext cx="7056784" cy="288031"/>
          </a:xfrm>
        </p:spPr>
        <p:txBody>
          <a:bodyPr>
            <a:normAutofit fontScale="90000"/>
          </a:bodyPr>
          <a:lstStyle/>
          <a:p>
            <a:r>
              <a:rPr lang="pt-BR" b="1" dirty="0">
                <a:solidFill>
                  <a:srgbClr val="0070C0"/>
                </a:solidFill>
              </a:rPr>
              <a:t>Cuidados  na Assistência  do Filme</a:t>
            </a:r>
          </a:p>
        </p:txBody>
      </p:sp>
      <p:sp>
        <p:nvSpPr>
          <p:cNvPr id="3" name="Espaço Reservado para Conteúdo 2"/>
          <p:cNvSpPr>
            <a:spLocks noGrp="1"/>
          </p:cNvSpPr>
          <p:nvPr>
            <p:ph idx="1"/>
          </p:nvPr>
        </p:nvSpPr>
        <p:spPr>
          <a:xfrm>
            <a:off x="395535" y="1052736"/>
            <a:ext cx="7534261" cy="4810389"/>
          </a:xfrm>
        </p:spPr>
        <p:txBody>
          <a:bodyPr>
            <a:noAutofit/>
          </a:bodyPr>
          <a:lstStyle/>
          <a:p>
            <a:pPr lvl="0" algn="ctr">
              <a:spcBef>
                <a:spcPts val="0"/>
              </a:spcBef>
              <a:spcAft>
                <a:spcPts val="0"/>
              </a:spcAft>
            </a:pPr>
            <a:r>
              <a:rPr lang="pt-BR" sz="2000" dirty="0">
                <a:latin typeface="Arial" panose="020B0604020202020204" pitchFamily="34" charset="0"/>
                <a:cs typeface="Arial" panose="020B0604020202020204" pitchFamily="34" charset="0"/>
              </a:rPr>
              <a:t>Embora "Amistad" seja baseado em eventos reais, </a:t>
            </a:r>
          </a:p>
          <a:p>
            <a:pPr marL="0" lvl="0" indent="0" algn="ctr">
              <a:spcBef>
                <a:spcPts val="0"/>
              </a:spcBef>
              <a:spcAft>
                <a:spcPts val="0"/>
              </a:spcAft>
              <a:buNone/>
            </a:pPr>
            <a:r>
              <a:rPr lang="pt-BR" sz="2000" dirty="0">
                <a:latin typeface="Arial" panose="020B0604020202020204" pitchFamily="34" charset="0"/>
                <a:cs typeface="Arial" panose="020B0604020202020204" pitchFamily="34" charset="0"/>
              </a:rPr>
              <a:t>  Spielberg tomou liberdades artísticas em alguns aspectos, como a caracterização dos personagens </a:t>
            </a:r>
          </a:p>
          <a:p>
            <a:pPr marL="0" lvl="0" indent="0" algn="ctr">
              <a:spcBef>
                <a:spcPts val="0"/>
              </a:spcBef>
              <a:spcAft>
                <a:spcPts val="0"/>
              </a:spcAft>
              <a:buNone/>
            </a:pPr>
            <a:r>
              <a:rPr lang="pt-BR" sz="2000" dirty="0">
                <a:latin typeface="Arial" panose="020B0604020202020204" pitchFamily="34" charset="0"/>
                <a:cs typeface="Arial" panose="020B0604020202020204" pitchFamily="34" charset="0"/>
              </a:rPr>
              <a:t>e simplificação de certos eventos históricos.</a:t>
            </a:r>
          </a:p>
          <a:p>
            <a:pPr marL="0" lvl="0" indent="0" algn="ctr">
              <a:spcBef>
                <a:spcPts val="0"/>
              </a:spcBef>
              <a:spcAft>
                <a:spcPts val="0"/>
              </a:spcAft>
              <a:buNone/>
            </a:pPr>
            <a:endParaRPr lang="pt-BR" sz="2000" dirty="0">
              <a:latin typeface="Arial" panose="020B0604020202020204" pitchFamily="34" charset="0"/>
              <a:cs typeface="Arial" panose="020B0604020202020204" pitchFamily="34" charset="0"/>
            </a:endParaRPr>
          </a:p>
          <a:p>
            <a:pPr algn="ctr"/>
            <a:r>
              <a:rPr lang="pt-BR" sz="2000" dirty="0">
                <a:solidFill>
                  <a:srgbClr val="0070C0"/>
                </a:solidFill>
                <a:latin typeface="Arial" panose="020B0604020202020204" pitchFamily="34" charset="0"/>
                <a:cs typeface="Arial" panose="020B0604020202020204" pitchFamily="34" charset="0"/>
              </a:rPr>
              <a:t>A narrativa do filme enfatiza os elementos dramáticos em detrimento da precisão histórica, embora as interpretações adicionem profundidade aos personagens e ajudam a transmitir emoções aos dilemas morais envolvidos na história.</a:t>
            </a:r>
          </a:p>
          <a:p>
            <a:pPr lvl="0" algn="ctr"/>
            <a:r>
              <a:rPr lang="pt-BR" sz="2000" dirty="0">
                <a:solidFill>
                  <a:schemeClr val="tx1"/>
                </a:solidFill>
                <a:latin typeface="Arial" panose="020B0604020202020204" pitchFamily="34" charset="0"/>
                <a:cs typeface="Arial" panose="020B0604020202020204" pitchFamily="34" charset="0"/>
              </a:rPr>
              <a:t>Embora possa haver distorções na compreensão sobre o caso real, ainda assim o filme é útil para fazermos uma discussão sobre a escravidão contemporânea no mundo e no Brasil</a:t>
            </a:r>
          </a:p>
          <a:p>
            <a:pPr algn="ctr"/>
            <a:endParaRPr lang="pt-BR" sz="4000" dirty="0">
              <a:latin typeface="Gabriola" pitchFamily="82" charset="0"/>
            </a:endParaRPr>
          </a:p>
        </p:txBody>
      </p:sp>
      <p:pic>
        <p:nvPicPr>
          <p:cNvPr id="4098" name="Picture 2" descr="Amistad – Papo de Cinem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6336" y="404664"/>
            <a:ext cx="1547664" cy="234888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tse3.mm.bing.net/th?id=OIP.wYi8KvJ2w4sNqIC8UfDwOAHaD8&amp;pid=Api&amp;P=0&amp;h=1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4" y="5013176"/>
            <a:ext cx="4427985" cy="1844874"/>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https://revistacipa.com.br/wp-content/uploads/2019/11/trabalho-escravo.jpe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6402" t="-282412" r="-153266" b="287145"/>
          <a:stretch/>
        </p:blipFill>
        <p:spPr bwMode="auto">
          <a:xfrm>
            <a:off x="3635896" y="1005361"/>
            <a:ext cx="1291480" cy="1449128"/>
          </a:xfrm>
          <a:prstGeom prst="rect">
            <a:avLst/>
          </a:prstGeom>
          <a:noFill/>
          <a:extLst>
            <a:ext uri="{909E8E84-426E-40DD-AFC4-6F175D3DCCD1}">
              <a14:hiddenFill xmlns:a14="http://schemas.microsoft.com/office/drawing/2010/main">
                <a:solidFill>
                  <a:srgbClr val="FFFFFF"/>
                </a:solidFill>
              </a14:hiddenFill>
            </a:ext>
          </a:extLst>
        </p:spPr>
      </p:pic>
      <p:pic>
        <p:nvPicPr>
          <p:cNvPr id="4112" name="Picture 16" descr="https://i.ytimg.com/vi/d6JS-tOEU1Q/maxresdefaul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3534" y="5013176"/>
            <a:ext cx="4262481" cy="18448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31640" y="404664"/>
            <a:ext cx="6798734" cy="720080"/>
          </a:xfrm>
        </p:spPr>
        <p:txBody>
          <a:bodyPr/>
          <a:lstStyle/>
          <a:p>
            <a:r>
              <a:rPr lang="pt-BR" b="1" dirty="0">
                <a:solidFill>
                  <a:srgbClr val="0070C0"/>
                </a:solidFill>
              </a:rPr>
              <a:t>Problemas Relativos ao Filme</a:t>
            </a:r>
          </a:p>
        </p:txBody>
      </p:sp>
      <p:sp>
        <p:nvSpPr>
          <p:cNvPr id="3" name="Espaço Reservado para Conteúdo 2"/>
          <p:cNvSpPr>
            <a:spLocks noGrp="1"/>
          </p:cNvSpPr>
          <p:nvPr>
            <p:ph idx="1"/>
          </p:nvPr>
        </p:nvSpPr>
        <p:spPr>
          <a:xfrm>
            <a:off x="467544" y="1124744"/>
            <a:ext cx="7848872" cy="4810389"/>
          </a:xfrm>
        </p:spPr>
        <p:txBody>
          <a:bodyPr>
            <a:noAutofit/>
          </a:bodyPr>
          <a:lstStyle/>
          <a:p>
            <a:pPr lvl="0" algn="just"/>
            <a:r>
              <a:rPr lang="pt-BR" b="1" dirty="0"/>
              <a:t>O filme “Amistad” destaca a luta dos africanos escravizados por sua liberdade e os desafios enfrentados por eles no sistema legal americano da época, mas não  explora mais profundamente as questões complexas relacionadas à escravidão e ao racismo.</a:t>
            </a:r>
          </a:p>
          <a:p>
            <a:pPr lvl="0" algn="just"/>
            <a:r>
              <a:rPr lang="pt-BR" b="1" dirty="0">
                <a:solidFill>
                  <a:srgbClr val="0070C0"/>
                </a:solidFill>
              </a:rPr>
              <a:t>Um aspecto negativo do filme é que a história é contada principalmente do ponto de vista dos personagens brancos, como o advogado interpretado por McConaughey, o que levanta claras questões sobre representação do protagonismo negro. </a:t>
            </a:r>
          </a:p>
          <a:p>
            <a:pPr lvl="0" algn="just"/>
            <a:r>
              <a:rPr lang="pt-BR" b="1" dirty="0"/>
              <a:t>A maior crítica que argumentamos é que o foco excessivo nos personagens brancos diminuir a importância das experiências dos africanos escravizados.</a:t>
            </a:r>
          </a:p>
        </p:txBody>
      </p:sp>
    </p:spTree>
    <p:extLst>
      <p:ext uri="{BB962C8B-B14F-4D97-AF65-F5344CB8AC3E}">
        <p14:creationId xmlns:p14="http://schemas.microsoft.com/office/powerpoint/2010/main" val="1227432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531440"/>
            <a:ext cx="8229600" cy="1800200"/>
          </a:xfrm>
        </p:spPr>
        <p:txBody>
          <a:bodyPr>
            <a:normAutofit fontScale="90000"/>
          </a:bodyPr>
          <a:lstStyle/>
          <a:p>
            <a:pPr algn="ctr"/>
            <a:r>
              <a:rPr lang="pt-BR" sz="5400" dirty="0">
                <a:latin typeface="Times New Roman" pitchFamily="18" charset="0"/>
                <a:cs typeface="Times New Roman" pitchFamily="18" charset="0"/>
              </a:rPr>
              <a:t> </a:t>
            </a:r>
            <a:br>
              <a:rPr lang="pt-BR" sz="5400" dirty="0">
                <a:latin typeface="Times New Roman" pitchFamily="18" charset="0"/>
                <a:cs typeface="Times New Roman" pitchFamily="18" charset="0"/>
              </a:rPr>
            </a:br>
            <a:r>
              <a:rPr lang="pt-BR" sz="6700" b="1" i="1" dirty="0">
                <a:solidFill>
                  <a:srgbClr val="0070C0"/>
                </a:solidFill>
                <a:latin typeface="Gabriola" pitchFamily="82" charset="0"/>
                <a:cs typeface="Times New Roman" pitchFamily="18" charset="0"/>
              </a:rPr>
              <a:t>Marcos Sociais</a:t>
            </a:r>
            <a:endParaRPr lang="pt-BR" sz="6700" b="1" i="1" dirty="0">
              <a:solidFill>
                <a:srgbClr val="0070C0"/>
              </a:solidFill>
              <a:latin typeface="Gabriola" pitchFamily="82" charset="0"/>
            </a:endParaRPr>
          </a:p>
        </p:txBody>
      </p:sp>
      <p:sp>
        <p:nvSpPr>
          <p:cNvPr id="3" name="Espaço Reservado para Conteúdo 2"/>
          <p:cNvSpPr>
            <a:spLocks noGrp="1"/>
          </p:cNvSpPr>
          <p:nvPr>
            <p:ph idx="1"/>
          </p:nvPr>
        </p:nvSpPr>
        <p:spPr>
          <a:xfrm>
            <a:off x="323528" y="332656"/>
            <a:ext cx="8208912" cy="5824115"/>
          </a:xfrm>
        </p:spPr>
        <p:txBody>
          <a:bodyPr>
            <a:normAutofit/>
          </a:bodyPr>
          <a:lstStyle/>
          <a:p>
            <a:pPr>
              <a:buNone/>
            </a:pPr>
            <a:endParaRPr lang="pt-BR" sz="2400" dirty="0">
              <a:latin typeface="Times New Roman" pitchFamily="18" charset="0"/>
              <a:cs typeface="Times New Roman" pitchFamily="18" charset="0"/>
            </a:endParaRPr>
          </a:p>
          <a:p>
            <a:endParaRPr lang="pt-BR" sz="2400" dirty="0">
              <a:latin typeface="Times New Roman" pitchFamily="18" charset="0"/>
              <a:cs typeface="Times New Roman" pitchFamily="18" charset="0"/>
            </a:endParaRPr>
          </a:p>
          <a:p>
            <a:pPr algn="ctr"/>
            <a:r>
              <a:rPr lang="pt-BR" sz="3000" dirty="0">
                <a:latin typeface="Gabriola" pitchFamily="82" charset="0"/>
                <a:cs typeface="Times New Roman" pitchFamily="18" charset="0"/>
              </a:rPr>
              <a:t>A Escravidão Antiga ou Contemporânea faz parte  de uma série de acontecimentos que marcam decisivamente a humanidade e que reflete sua incapacidade de transitar para um mundo onde haja </a:t>
            </a:r>
            <a:r>
              <a:rPr lang="pt-BR" sz="3000" u="sng" dirty="0">
                <a:latin typeface="Gabriola" pitchFamily="82" charset="0"/>
                <a:cs typeface="Times New Roman" pitchFamily="18" charset="0"/>
              </a:rPr>
              <a:t>respeito aos direitos humanos básicos</a:t>
            </a:r>
            <a:r>
              <a:rPr lang="pt-BR" sz="3000" dirty="0">
                <a:latin typeface="Gabriola" pitchFamily="82" charset="0"/>
                <a:cs typeface="Times New Roman" pitchFamily="18" charset="0"/>
              </a:rPr>
              <a:t>, o </a:t>
            </a:r>
            <a:r>
              <a:rPr lang="pt-BR" sz="3000" u="sng" dirty="0">
                <a:latin typeface="Gabriola" pitchFamily="82" charset="0"/>
                <a:cs typeface="Times New Roman" pitchFamily="18" charset="0"/>
              </a:rPr>
              <a:t>direito a justiça social</a:t>
            </a:r>
            <a:r>
              <a:rPr lang="pt-BR" sz="3000" dirty="0">
                <a:latin typeface="Gabriola" pitchFamily="82" charset="0"/>
                <a:cs typeface="Times New Roman" pitchFamily="18" charset="0"/>
              </a:rPr>
              <a:t>, a </a:t>
            </a:r>
            <a:r>
              <a:rPr lang="pt-BR" sz="3000" u="sng" dirty="0">
                <a:latin typeface="Gabriola" pitchFamily="82" charset="0"/>
                <a:cs typeface="Times New Roman" pitchFamily="18" charset="0"/>
              </a:rPr>
              <a:t>liberdade </a:t>
            </a:r>
            <a:r>
              <a:rPr lang="pt-BR" sz="3000" dirty="0">
                <a:latin typeface="Gabriola" pitchFamily="82" charset="0"/>
                <a:cs typeface="Times New Roman" pitchFamily="18" charset="0"/>
              </a:rPr>
              <a:t>e a </a:t>
            </a:r>
            <a:r>
              <a:rPr lang="pt-BR" sz="3000" u="sng" dirty="0">
                <a:latin typeface="Gabriola" pitchFamily="82" charset="0"/>
                <a:cs typeface="Times New Roman" pitchFamily="18" charset="0"/>
              </a:rPr>
              <a:t>dignidade humana.</a:t>
            </a:r>
          </a:p>
          <a:p>
            <a:pPr algn="ctr"/>
            <a:r>
              <a:rPr lang="pt-BR" sz="3000" dirty="0">
                <a:solidFill>
                  <a:srgbClr val="0070C0"/>
                </a:solidFill>
                <a:latin typeface="Gabriola" pitchFamily="82" charset="0"/>
                <a:cs typeface="Times New Roman" pitchFamily="18" charset="0"/>
              </a:rPr>
              <a:t>Ontem como hoje a grande questão que se coloca é a </a:t>
            </a:r>
            <a:r>
              <a:rPr lang="pt-BR" sz="3000" u="sng" dirty="0">
                <a:solidFill>
                  <a:srgbClr val="0070C0"/>
                </a:solidFill>
                <a:latin typeface="Gabriola" pitchFamily="82" charset="0"/>
                <a:cs typeface="Times New Roman" pitchFamily="18" charset="0"/>
              </a:rPr>
              <a:t>luta da civilização contra a barbárie,</a:t>
            </a:r>
            <a:r>
              <a:rPr lang="pt-BR" sz="3000" dirty="0">
                <a:solidFill>
                  <a:srgbClr val="0070C0"/>
                </a:solidFill>
                <a:latin typeface="Gabriola" pitchFamily="82" charset="0"/>
                <a:cs typeface="Times New Roman" pitchFamily="18" charset="0"/>
              </a:rPr>
              <a:t> a </a:t>
            </a:r>
            <a:r>
              <a:rPr lang="pt-BR" sz="3000" u="sng" dirty="0">
                <a:solidFill>
                  <a:srgbClr val="0070C0"/>
                </a:solidFill>
                <a:latin typeface="Gabriola" pitchFamily="82" charset="0"/>
                <a:cs typeface="Times New Roman" pitchFamily="18" charset="0"/>
              </a:rPr>
              <a:t>luta contra o retrocesso social</a:t>
            </a:r>
            <a:r>
              <a:rPr lang="pt-BR" sz="3000" dirty="0">
                <a:solidFill>
                  <a:srgbClr val="0070C0"/>
                </a:solidFill>
                <a:latin typeface="Gabriola" pitchFamily="82" charset="0"/>
                <a:cs typeface="Times New Roman" pitchFamily="18" charset="0"/>
              </a:rPr>
              <a:t>, </a:t>
            </a:r>
            <a:r>
              <a:rPr lang="pt-BR" sz="3000" u="sng" dirty="0">
                <a:solidFill>
                  <a:srgbClr val="0070C0"/>
                </a:solidFill>
                <a:latin typeface="Gabriola" pitchFamily="82" charset="0"/>
                <a:cs typeface="Times New Roman" pitchFamily="18" charset="0"/>
              </a:rPr>
              <a:t>contra a opressão </a:t>
            </a:r>
            <a:r>
              <a:rPr lang="pt-BR" sz="3000" dirty="0">
                <a:solidFill>
                  <a:srgbClr val="0070C0"/>
                </a:solidFill>
                <a:latin typeface="Gabriola" pitchFamily="82" charset="0"/>
                <a:cs typeface="Times New Roman" pitchFamily="18" charset="0"/>
              </a:rPr>
              <a:t>e </a:t>
            </a:r>
            <a:r>
              <a:rPr lang="pt-BR" sz="3000" u="sng" dirty="0">
                <a:solidFill>
                  <a:srgbClr val="0070C0"/>
                </a:solidFill>
                <a:latin typeface="Gabriola" pitchFamily="82" charset="0"/>
                <a:cs typeface="Times New Roman" pitchFamily="18" charset="0"/>
              </a:rPr>
              <a:t>contra as ideologias conservadoras </a:t>
            </a:r>
            <a:r>
              <a:rPr lang="pt-BR" sz="3000" dirty="0">
                <a:solidFill>
                  <a:srgbClr val="0070C0"/>
                </a:solidFill>
                <a:latin typeface="Gabriola" pitchFamily="82" charset="0"/>
                <a:cs typeface="Times New Roman" pitchFamily="18" charset="0"/>
              </a:rPr>
              <a:t>e justificadoras da </a:t>
            </a:r>
            <a:r>
              <a:rPr lang="pt-BR" sz="3000" u="sng" dirty="0">
                <a:solidFill>
                  <a:srgbClr val="0070C0"/>
                </a:solidFill>
                <a:latin typeface="Gabriola" pitchFamily="82" charset="0"/>
                <a:cs typeface="Times New Roman" pitchFamily="18" charset="0"/>
              </a:rPr>
              <a:t>superexploração.</a:t>
            </a:r>
            <a:endParaRPr lang="pt-BR" sz="3000" u="sng" dirty="0">
              <a:solidFill>
                <a:srgbClr val="0070C0"/>
              </a:solidFill>
              <a:latin typeface="Gabriola" pitchFamily="82"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76866" y="548681"/>
            <a:ext cx="6798734" cy="288031"/>
          </a:xfrm>
        </p:spPr>
        <p:txBody>
          <a:bodyPr>
            <a:normAutofit fontScale="90000"/>
          </a:bodyPr>
          <a:lstStyle/>
          <a:p>
            <a:r>
              <a:rPr lang="pt-BR" sz="4800" b="1" i="1" dirty="0">
                <a:solidFill>
                  <a:srgbClr val="0070C0"/>
                </a:solidFill>
                <a:latin typeface="Gabriola" pitchFamily="82" charset="0"/>
                <a:cs typeface="Times New Roman" pitchFamily="18" charset="0"/>
              </a:rPr>
              <a:t>Marcos  Filosóficos</a:t>
            </a:r>
            <a:endParaRPr lang="pt-BR" sz="4800" dirty="0"/>
          </a:p>
        </p:txBody>
      </p:sp>
      <p:sp>
        <p:nvSpPr>
          <p:cNvPr id="3" name="Espaço Reservado para Conteúdo 2"/>
          <p:cNvSpPr>
            <a:spLocks noGrp="1"/>
          </p:cNvSpPr>
          <p:nvPr>
            <p:ph idx="1"/>
          </p:nvPr>
        </p:nvSpPr>
        <p:spPr>
          <a:xfrm>
            <a:off x="395536" y="980728"/>
            <a:ext cx="8208912" cy="5688632"/>
          </a:xfrm>
        </p:spPr>
        <p:txBody>
          <a:bodyPr>
            <a:normAutofit fontScale="92500" lnSpcReduction="20000"/>
          </a:bodyPr>
          <a:lstStyle/>
          <a:p>
            <a:r>
              <a:rPr lang="pt-BR" dirty="0">
                <a:latin typeface="Arial" panose="020B0604020202020204" pitchFamily="34" charset="0"/>
                <a:cs typeface="Arial" panose="020B0604020202020204" pitchFamily="34" charset="0"/>
              </a:rPr>
              <a:t>A escravidão é um tema profundamente complexo que tem sido abordado de diversas perspectivas filosóficas ao longo da história e continua sendo relevante nos tempo contemporâneos. </a:t>
            </a:r>
          </a:p>
          <a:p>
            <a:pPr algn="ctr"/>
            <a:r>
              <a:rPr lang="pt-BR" dirty="0">
                <a:solidFill>
                  <a:srgbClr val="0070C0"/>
                </a:solidFill>
                <a:latin typeface="Arial" panose="020B0604020202020204" pitchFamily="34" charset="0"/>
                <a:cs typeface="Arial" panose="020B0604020202020204" pitchFamily="34" charset="0"/>
              </a:rPr>
              <a:t>Mesmo em contextos históricos diferentes, alguns aspectos filosóficos importantes relacionados à escravidão, tanto no passado quanto no presente é a questão Ética e a Moralidade.</a:t>
            </a:r>
          </a:p>
          <a:p>
            <a:pPr algn="ctr"/>
            <a:r>
              <a:rPr lang="pt-BR" dirty="0">
                <a:latin typeface="Arial" panose="020B0604020202020204" pitchFamily="34" charset="0"/>
                <a:cs typeface="Arial" panose="020B0604020202020204" pitchFamily="34" charset="0"/>
              </a:rPr>
              <a:t> Uma questão éticas fundamental sobre a escravidão é a dignidade humana, os direitos naturais e a justiça. </a:t>
            </a:r>
          </a:p>
          <a:p>
            <a:pPr algn="ctr"/>
            <a:r>
              <a:rPr lang="pt-BR" dirty="0">
                <a:solidFill>
                  <a:srgbClr val="0070C0"/>
                </a:solidFill>
                <a:latin typeface="Arial" panose="020B0604020202020204" pitchFamily="34" charset="0"/>
                <a:cs typeface="Arial" panose="020B0604020202020204" pitchFamily="34" charset="0"/>
              </a:rPr>
              <a:t>Filósofos como Immanuel Kant e John Stuart Mill discutiram a natureza intrínseca dos direitos humanos e a moralidade da subordinação e exploração de outros seres humanos.</a:t>
            </a:r>
          </a:p>
          <a:p>
            <a:pPr algn="ctr"/>
            <a:endParaRPr lang="pt-BR" dirty="0">
              <a:solidFill>
                <a:srgbClr val="0070C0"/>
              </a:solidFill>
              <a:latin typeface="Arial" panose="020B0604020202020204" pitchFamily="34" charset="0"/>
              <a:cs typeface="Arial" panose="020B0604020202020204" pitchFamily="34" charset="0"/>
            </a:endParaRPr>
          </a:p>
          <a:p>
            <a:pPr algn="ctr"/>
            <a:r>
              <a:rPr lang="pt-BR" sz="2200" b="1" dirty="0">
                <a:solidFill>
                  <a:schemeClr val="tx1"/>
                </a:solidFill>
                <a:latin typeface="Arial" panose="020B0604020202020204" pitchFamily="34" charset="0"/>
                <a:cs typeface="Arial" panose="020B0604020202020204" pitchFamily="34" charset="0"/>
              </a:rPr>
              <a:t>Atualmente dois pensadores que tem se destacado por suas análises filosóficas, sociais, políticas e culturais a respeito da escravidão é Paul Gilroy (Sociólogo) e </a:t>
            </a:r>
            <a:r>
              <a:rPr lang="pt-BR" sz="2000" b="1" dirty="0">
                <a:solidFill>
                  <a:schemeClr val="tx1"/>
                </a:solidFill>
                <a:latin typeface="Arial" panose="020B0604020202020204" pitchFamily="34" charset="0"/>
                <a:cs typeface="Arial" panose="020B0604020202020204" pitchFamily="34" charset="0"/>
              </a:rPr>
              <a:t>Achille Mbembe (Historiador)</a:t>
            </a:r>
            <a:endParaRPr lang="pt-BR" sz="22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77690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76866" y="188641"/>
            <a:ext cx="7427582" cy="936103"/>
          </a:xfrm>
        </p:spPr>
        <p:txBody>
          <a:bodyPr>
            <a:normAutofit fontScale="90000"/>
          </a:bodyPr>
          <a:lstStyle/>
          <a:p>
            <a:r>
              <a:rPr lang="pt-BR" b="1" i="1" dirty="0">
                <a:solidFill>
                  <a:srgbClr val="0070C0"/>
                </a:solidFill>
                <a:latin typeface="Gabriola" pitchFamily="82" charset="0"/>
                <a:cs typeface="Times New Roman" pitchFamily="18" charset="0"/>
              </a:rPr>
              <a:t>Marcos  Filosóficos,  Históricos, Culturais e Políticos</a:t>
            </a:r>
            <a:endParaRPr lang="pt-BR" dirty="0"/>
          </a:p>
        </p:txBody>
      </p:sp>
      <p:sp>
        <p:nvSpPr>
          <p:cNvPr id="3" name="Espaço Reservado para Conteúdo 2"/>
          <p:cNvSpPr>
            <a:spLocks noGrp="1"/>
          </p:cNvSpPr>
          <p:nvPr>
            <p:ph idx="1"/>
          </p:nvPr>
        </p:nvSpPr>
        <p:spPr>
          <a:xfrm>
            <a:off x="323528" y="908720"/>
            <a:ext cx="8496944" cy="5949280"/>
          </a:xfrm>
        </p:spPr>
        <p:txBody>
          <a:bodyPr>
            <a:normAutofit fontScale="40000" lnSpcReduction="20000"/>
          </a:bodyPr>
          <a:lstStyle/>
          <a:p>
            <a:pPr algn="ctr"/>
            <a:r>
              <a:rPr lang="pt-BR" sz="5000" b="1" dirty="0"/>
              <a:t>Paul Gilroy e Achille Mbembe são dois autores contemporâneos que oferecem análises profundas e multifacetadas sobre a escravidão e suas reverberações na sociedade contemporânea. </a:t>
            </a:r>
          </a:p>
          <a:p>
            <a:pPr algn="ctr">
              <a:spcBef>
                <a:spcPts val="0"/>
              </a:spcBef>
              <a:spcAft>
                <a:spcPts val="0"/>
              </a:spcAft>
            </a:pPr>
            <a:r>
              <a:rPr lang="pt-BR" sz="5000" b="1" dirty="0">
                <a:solidFill>
                  <a:srgbClr val="0070C0"/>
                </a:solidFill>
              </a:rPr>
              <a:t>Gilroy e Mbembe exploraram não apenas os aspectos filosóficos, históricos e antropológicos da escravidão, mas também suas ramificações culturais, políticas e sociais. </a:t>
            </a:r>
          </a:p>
          <a:p>
            <a:pPr marL="0" indent="0" algn="ctr">
              <a:spcBef>
                <a:spcPts val="0"/>
              </a:spcBef>
              <a:spcAft>
                <a:spcPts val="0"/>
              </a:spcAft>
              <a:buNone/>
            </a:pPr>
            <a:endParaRPr lang="pt-BR" sz="5000" b="1" dirty="0"/>
          </a:p>
          <a:p>
            <a:pPr marL="0" indent="0" algn="ctr">
              <a:spcBef>
                <a:spcPts val="0"/>
              </a:spcBef>
              <a:spcAft>
                <a:spcPts val="0"/>
              </a:spcAft>
              <a:buNone/>
            </a:pPr>
            <a:endParaRPr lang="pt-BR" sz="3600" b="1" dirty="0"/>
          </a:p>
          <a:p>
            <a:pPr marL="0" indent="0" algn="ctr">
              <a:spcBef>
                <a:spcPts val="0"/>
              </a:spcBef>
              <a:spcAft>
                <a:spcPts val="0"/>
              </a:spcAft>
              <a:buNone/>
            </a:pPr>
            <a:endParaRPr lang="pt-BR" sz="3600" b="1" dirty="0"/>
          </a:p>
          <a:p>
            <a:pPr marL="0" indent="0" algn="ctr">
              <a:spcBef>
                <a:spcPts val="0"/>
              </a:spcBef>
              <a:spcAft>
                <a:spcPts val="0"/>
              </a:spcAft>
              <a:buNone/>
            </a:pPr>
            <a:endParaRPr lang="pt-BR" sz="3600" b="1" dirty="0"/>
          </a:p>
          <a:p>
            <a:pPr marL="0" indent="0" algn="ctr">
              <a:spcBef>
                <a:spcPts val="0"/>
              </a:spcBef>
              <a:spcAft>
                <a:spcPts val="0"/>
              </a:spcAft>
              <a:buNone/>
            </a:pPr>
            <a:endParaRPr lang="pt-BR" b="1" dirty="0"/>
          </a:p>
          <a:p>
            <a:pPr marL="0" indent="0">
              <a:spcBef>
                <a:spcPts val="0"/>
              </a:spcBef>
              <a:spcAft>
                <a:spcPts val="0"/>
              </a:spcAft>
              <a:buNone/>
            </a:pPr>
            <a:r>
              <a:rPr lang="pt-BR" b="1" dirty="0"/>
              <a:t>    </a:t>
            </a:r>
          </a:p>
          <a:p>
            <a:pPr marL="0" indent="0">
              <a:spcBef>
                <a:spcPts val="0"/>
              </a:spcBef>
              <a:spcAft>
                <a:spcPts val="0"/>
              </a:spcAft>
              <a:buNone/>
            </a:pPr>
            <a:endParaRPr lang="pt-BR" sz="2000" b="1" dirty="0">
              <a:solidFill>
                <a:schemeClr val="tx1"/>
              </a:solidFill>
            </a:endParaRPr>
          </a:p>
          <a:p>
            <a:pPr marL="0" indent="0">
              <a:spcBef>
                <a:spcPts val="0"/>
              </a:spcBef>
              <a:spcAft>
                <a:spcPts val="0"/>
              </a:spcAft>
              <a:buNone/>
            </a:pPr>
            <a:endParaRPr lang="pt-BR" sz="2000" b="1" dirty="0">
              <a:solidFill>
                <a:schemeClr val="tx1"/>
              </a:solidFill>
            </a:endParaRPr>
          </a:p>
          <a:p>
            <a:pPr marL="0" indent="0">
              <a:spcBef>
                <a:spcPts val="0"/>
              </a:spcBef>
              <a:spcAft>
                <a:spcPts val="0"/>
              </a:spcAft>
              <a:buNone/>
            </a:pPr>
            <a:endParaRPr lang="pt-BR" sz="2000" b="1" dirty="0">
              <a:solidFill>
                <a:schemeClr val="tx1"/>
              </a:solidFill>
            </a:endParaRPr>
          </a:p>
          <a:p>
            <a:pPr marL="0" indent="0">
              <a:spcBef>
                <a:spcPts val="0"/>
              </a:spcBef>
              <a:spcAft>
                <a:spcPts val="0"/>
              </a:spcAft>
              <a:buNone/>
            </a:pPr>
            <a:endParaRPr lang="pt-BR" sz="2000" b="1" dirty="0">
              <a:solidFill>
                <a:schemeClr val="tx1"/>
              </a:solidFill>
            </a:endParaRPr>
          </a:p>
          <a:p>
            <a:pPr marL="0" indent="0">
              <a:spcBef>
                <a:spcPts val="0"/>
              </a:spcBef>
              <a:spcAft>
                <a:spcPts val="0"/>
              </a:spcAft>
              <a:buNone/>
            </a:pPr>
            <a:endParaRPr lang="pt-BR" sz="2000" b="1" dirty="0">
              <a:solidFill>
                <a:schemeClr val="tx1"/>
              </a:solidFill>
            </a:endParaRPr>
          </a:p>
          <a:p>
            <a:pPr marL="0" indent="0">
              <a:spcBef>
                <a:spcPts val="0"/>
              </a:spcBef>
              <a:spcAft>
                <a:spcPts val="0"/>
              </a:spcAft>
              <a:buNone/>
            </a:pPr>
            <a:endParaRPr lang="pt-BR" sz="2000" b="1" dirty="0">
              <a:solidFill>
                <a:schemeClr val="tx1"/>
              </a:solidFill>
            </a:endParaRPr>
          </a:p>
          <a:p>
            <a:pPr marL="0" indent="0">
              <a:spcBef>
                <a:spcPts val="0"/>
              </a:spcBef>
              <a:spcAft>
                <a:spcPts val="0"/>
              </a:spcAft>
              <a:buNone/>
            </a:pPr>
            <a:endParaRPr lang="pt-BR" sz="2300" b="1" dirty="0">
              <a:solidFill>
                <a:schemeClr val="tx1"/>
              </a:solidFill>
            </a:endParaRPr>
          </a:p>
          <a:p>
            <a:pPr marL="0" indent="0">
              <a:spcBef>
                <a:spcPts val="0"/>
              </a:spcBef>
              <a:spcAft>
                <a:spcPts val="0"/>
              </a:spcAft>
              <a:buNone/>
            </a:pPr>
            <a:endParaRPr lang="pt-BR" sz="2300" b="1" dirty="0">
              <a:solidFill>
                <a:schemeClr val="tx1"/>
              </a:solidFill>
            </a:endParaRPr>
          </a:p>
          <a:p>
            <a:pPr marL="0" indent="0">
              <a:spcBef>
                <a:spcPts val="0"/>
              </a:spcBef>
              <a:spcAft>
                <a:spcPts val="0"/>
              </a:spcAft>
              <a:buNone/>
            </a:pPr>
            <a:endParaRPr lang="pt-BR" sz="2300" b="1" dirty="0">
              <a:solidFill>
                <a:schemeClr val="tx1"/>
              </a:solidFill>
            </a:endParaRPr>
          </a:p>
          <a:p>
            <a:pPr marL="0" indent="0">
              <a:spcBef>
                <a:spcPts val="0"/>
              </a:spcBef>
              <a:spcAft>
                <a:spcPts val="0"/>
              </a:spcAft>
              <a:buNone/>
            </a:pPr>
            <a:endParaRPr lang="pt-BR" sz="2300" b="1" dirty="0">
              <a:solidFill>
                <a:schemeClr val="tx1"/>
              </a:solidFill>
            </a:endParaRPr>
          </a:p>
          <a:p>
            <a:pPr marL="0" indent="0">
              <a:spcBef>
                <a:spcPts val="0"/>
              </a:spcBef>
              <a:spcAft>
                <a:spcPts val="0"/>
              </a:spcAft>
              <a:buNone/>
            </a:pPr>
            <a:endParaRPr lang="pt-BR" sz="2300" b="1" dirty="0">
              <a:solidFill>
                <a:schemeClr val="tx1"/>
              </a:solidFill>
            </a:endParaRPr>
          </a:p>
          <a:p>
            <a:pPr marL="0" indent="0">
              <a:spcBef>
                <a:spcPts val="0"/>
              </a:spcBef>
              <a:spcAft>
                <a:spcPts val="0"/>
              </a:spcAft>
              <a:buNone/>
            </a:pPr>
            <a:endParaRPr lang="pt-BR" sz="2300" b="1" dirty="0">
              <a:solidFill>
                <a:schemeClr val="tx1"/>
              </a:solidFill>
            </a:endParaRPr>
          </a:p>
          <a:p>
            <a:pPr marL="0" indent="0">
              <a:spcBef>
                <a:spcPts val="0"/>
              </a:spcBef>
              <a:spcAft>
                <a:spcPts val="0"/>
              </a:spcAft>
              <a:buNone/>
            </a:pPr>
            <a:endParaRPr lang="pt-BR" sz="2300" b="1" dirty="0">
              <a:solidFill>
                <a:schemeClr val="tx1"/>
              </a:solidFill>
            </a:endParaRPr>
          </a:p>
          <a:p>
            <a:pPr marL="0" indent="0">
              <a:spcBef>
                <a:spcPts val="0"/>
              </a:spcBef>
              <a:spcAft>
                <a:spcPts val="0"/>
              </a:spcAft>
              <a:buNone/>
            </a:pPr>
            <a:endParaRPr lang="pt-BR" sz="2300" b="1" dirty="0">
              <a:solidFill>
                <a:schemeClr val="tx1"/>
              </a:solidFill>
            </a:endParaRPr>
          </a:p>
          <a:p>
            <a:pPr marL="0" indent="0">
              <a:spcBef>
                <a:spcPts val="0"/>
              </a:spcBef>
              <a:spcAft>
                <a:spcPts val="0"/>
              </a:spcAft>
              <a:buNone/>
            </a:pPr>
            <a:endParaRPr lang="pt-BR" sz="2300" b="1" dirty="0">
              <a:solidFill>
                <a:schemeClr val="tx1"/>
              </a:solidFill>
            </a:endParaRPr>
          </a:p>
          <a:p>
            <a:pPr marL="0" indent="0">
              <a:spcBef>
                <a:spcPts val="0"/>
              </a:spcBef>
              <a:spcAft>
                <a:spcPts val="0"/>
              </a:spcAft>
              <a:buNone/>
            </a:pPr>
            <a:endParaRPr lang="pt-BR" sz="2300" b="1" dirty="0">
              <a:solidFill>
                <a:schemeClr val="tx1"/>
              </a:solidFill>
            </a:endParaRPr>
          </a:p>
          <a:p>
            <a:pPr marL="0" indent="0">
              <a:spcBef>
                <a:spcPts val="0"/>
              </a:spcBef>
              <a:spcAft>
                <a:spcPts val="0"/>
              </a:spcAft>
              <a:buNone/>
            </a:pPr>
            <a:endParaRPr lang="pt-BR" sz="2300" b="1" dirty="0">
              <a:solidFill>
                <a:schemeClr val="tx1"/>
              </a:solidFill>
            </a:endParaRPr>
          </a:p>
          <a:p>
            <a:pPr marL="0" indent="0">
              <a:spcBef>
                <a:spcPts val="0"/>
              </a:spcBef>
              <a:spcAft>
                <a:spcPts val="0"/>
              </a:spcAft>
              <a:buNone/>
            </a:pPr>
            <a:endParaRPr lang="pt-BR" sz="2300" b="1" dirty="0">
              <a:solidFill>
                <a:schemeClr val="tx1"/>
              </a:solidFill>
            </a:endParaRPr>
          </a:p>
          <a:p>
            <a:pPr marL="0" indent="0">
              <a:spcBef>
                <a:spcPts val="0"/>
              </a:spcBef>
              <a:spcAft>
                <a:spcPts val="0"/>
              </a:spcAft>
              <a:buNone/>
            </a:pPr>
            <a:r>
              <a:rPr lang="pt-BR" sz="2300" b="1" dirty="0">
                <a:solidFill>
                  <a:schemeClr val="tx1"/>
                </a:solidFill>
              </a:rPr>
              <a:t>    </a:t>
            </a:r>
            <a:r>
              <a:rPr lang="pt-BR" sz="2900" b="1" dirty="0">
                <a:solidFill>
                  <a:schemeClr val="tx1"/>
                </a:solidFill>
                <a:latin typeface="Arial" panose="020B0604020202020204" pitchFamily="34" charset="0"/>
                <a:cs typeface="Arial" panose="020B0604020202020204" pitchFamily="34" charset="0"/>
              </a:rPr>
              <a:t>Paul Gilroy</a:t>
            </a:r>
            <a:r>
              <a:rPr lang="pt-BR" sz="2900" dirty="0">
                <a:solidFill>
                  <a:schemeClr val="tx1"/>
                </a:solidFill>
                <a:latin typeface="Arial" panose="020B0604020202020204" pitchFamily="34" charset="0"/>
                <a:cs typeface="Arial" panose="020B0604020202020204" pitchFamily="34" charset="0"/>
              </a:rPr>
              <a:t>, Sociólogo </a:t>
            </a:r>
            <a:r>
              <a:rPr lang="pt-BR" sz="2900" b="1" dirty="0">
                <a:solidFill>
                  <a:schemeClr val="tx1"/>
                </a:solidFill>
                <a:latin typeface="Arial" panose="020B0604020202020204" pitchFamily="34" charset="0"/>
                <a:cs typeface="Arial" panose="020B0604020202020204" pitchFamily="34" charset="0"/>
              </a:rPr>
              <a:t>e </a:t>
            </a:r>
            <a:r>
              <a:rPr lang="pt-BR" sz="2900" dirty="0">
                <a:solidFill>
                  <a:schemeClr val="tx1"/>
                </a:solidFill>
                <a:latin typeface="Arial" panose="020B0604020202020204" pitchFamily="34" charset="0"/>
                <a:cs typeface="Arial" panose="020B0604020202020204" pitchFamily="34" charset="0"/>
              </a:rPr>
              <a:t>intelectual afro-britânico,            |  </a:t>
            </a:r>
            <a:r>
              <a:rPr lang="pt-BR" sz="2900" b="1" dirty="0">
                <a:solidFill>
                  <a:schemeClr val="tx1"/>
                </a:solidFill>
                <a:latin typeface="Arial" panose="020B0604020202020204" pitchFamily="34" charset="0"/>
                <a:cs typeface="Arial" panose="020B0604020202020204" pitchFamily="34" charset="0"/>
              </a:rPr>
              <a:t>Achille Mbembe, </a:t>
            </a:r>
            <a:r>
              <a:rPr lang="pt-BR" sz="2900" dirty="0">
                <a:solidFill>
                  <a:schemeClr val="tx1"/>
                </a:solidFill>
                <a:latin typeface="Arial" panose="020B0604020202020204" pitchFamily="34" charset="0"/>
                <a:cs typeface="Arial" panose="020B0604020202020204" pitchFamily="34" charset="0"/>
              </a:rPr>
              <a:t>Camarões, Historiador e Professor</a:t>
            </a:r>
          </a:p>
          <a:p>
            <a:pPr marL="0" indent="0">
              <a:spcBef>
                <a:spcPts val="0"/>
              </a:spcBef>
              <a:spcAft>
                <a:spcPts val="0"/>
              </a:spcAft>
              <a:buNone/>
            </a:pPr>
            <a:r>
              <a:rPr lang="pt-BR" sz="2900" dirty="0">
                <a:solidFill>
                  <a:schemeClr val="tx1"/>
                </a:solidFill>
                <a:latin typeface="Arial" panose="020B0604020202020204" pitchFamily="34" charset="0"/>
                <a:cs typeface="Arial" panose="020B0604020202020204" pitchFamily="34" charset="0"/>
              </a:rPr>
              <a:t>    </a:t>
            </a:r>
            <a:r>
              <a:rPr lang="pt-BR" sz="2900" dirty="0">
                <a:latin typeface="Arial" panose="020B0604020202020204" pitchFamily="34" charset="0"/>
                <a:cs typeface="Arial" panose="020B0604020202020204" pitchFamily="34" charset="0"/>
              </a:rPr>
              <a:t>diretor do Centro Sarah Parker Remond para o Estudo    </a:t>
            </a:r>
            <a:r>
              <a:rPr lang="pt-BR" sz="2900" dirty="0">
                <a:solidFill>
                  <a:schemeClr val="tx1"/>
                </a:solidFill>
                <a:latin typeface="Arial" panose="020B0604020202020204" pitchFamily="34" charset="0"/>
                <a:cs typeface="Arial" panose="020B0604020202020204" pitchFamily="34" charset="0"/>
              </a:rPr>
              <a:t>| de História e Ciência Política na  Universidade Witwatersrand,  </a:t>
            </a:r>
          </a:p>
          <a:p>
            <a:pPr marL="0" indent="0">
              <a:spcBef>
                <a:spcPts val="0"/>
              </a:spcBef>
              <a:spcAft>
                <a:spcPts val="0"/>
              </a:spcAft>
              <a:buNone/>
            </a:pPr>
            <a:r>
              <a:rPr lang="pt-BR" sz="2900" dirty="0">
                <a:solidFill>
                  <a:schemeClr val="tx1"/>
                </a:solidFill>
                <a:latin typeface="Arial" panose="020B0604020202020204" pitchFamily="34" charset="0"/>
                <a:cs typeface="Arial" panose="020B0604020202020204" pitchFamily="34" charset="0"/>
              </a:rPr>
              <a:t>     </a:t>
            </a:r>
            <a:r>
              <a:rPr lang="pt-BR" sz="2900" dirty="0">
                <a:latin typeface="Arial" panose="020B0604020202020204" pitchFamily="34" charset="0"/>
                <a:cs typeface="Arial" panose="020B0604020202020204" pitchFamily="34" charset="0"/>
              </a:rPr>
              <a:t>de Raça e Racismo na University College London   </a:t>
            </a:r>
            <a:r>
              <a:rPr lang="pt-BR" sz="2900" dirty="0">
                <a:solidFill>
                  <a:schemeClr val="tx1"/>
                </a:solidFill>
                <a:latin typeface="Arial" panose="020B0604020202020204" pitchFamily="34" charset="0"/>
                <a:cs typeface="Arial" panose="020B0604020202020204" pitchFamily="34" charset="0"/>
              </a:rPr>
              <a:t>em  </a:t>
            </a:r>
            <a:r>
              <a:rPr lang="pt-BR" sz="2900" dirty="0">
                <a:latin typeface="Arial" panose="020B0604020202020204" pitchFamily="34" charset="0"/>
                <a:cs typeface="Arial" panose="020B0604020202020204" pitchFamily="34" charset="0"/>
              </a:rPr>
              <a:t> </a:t>
            </a:r>
            <a:r>
              <a:rPr lang="pt-BR" sz="2900" dirty="0">
                <a:solidFill>
                  <a:schemeClr val="tx1"/>
                </a:solidFill>
                <a:latin typeface="Arial" panose="020B0604020202020204" pitchFamily="34" charset="0"/>
                <a:cs typeface="Arial" panose="020B0604020202020204" pitchFamily="34" charset="0"/>
              </a:rPr>
              <a:t>|   Joanesburgo, África do Sul e na Universidade de Duke, nos</a:t>
            </a:r>
            <a:endParaRPr lang="pt-BR" sz="2900" dirty="0">
              <a:latin typeface="Arial" panose="020B0604020202020204" pitchFamily="34" charset="0"/>
              <a:cs typeface="Arial" panose="020B0604020202020204" pitchFamily="34" charset="0"/>
            </a:endParaRPr>
          </a:p>
          <a:p>
            <a:pPr marL="0" indent="0">
              <a:spcBef>
                <a:spcPts val="0"/>
              </a:spcBef>
              <a:spcAft>
                <a:spcPts val="0"/>
              </a:spcAft>
              <a:buNone/>
            </a:pPr>
            <a:r>
              <a:rPr lang="pt-BR" sz="2900" dirty="0">
                <a:latin typeface="Arial" panose="020B0604020202020204" pitchFamily="34" charset="0"/>
                <a:cs typeface="Arial" panose="020B0604020202020204" pitchFamily="34" charset="0"/>
              </a:rPr>
              <a:t>     (UCL)</a:t>
            </a:r>
            <a:r>
              <a:rPr lang="pt-BR" sz="2900" dirty="0">
                <a:solidFill>
                  <a:schemeClr val="tx1"/>
                </a:solidFill>
                <a:latin typeface="Arial" panose="020B0604020202020204" pitchFamily="34" charset="0"/>
                <a:cs typeface="Arial" panose="020B0604020202020204" pitchFamily="34" charset="0"/>
              </a:rPr>
              <a:t>, onde também é Professor e integrante da Teoria  |  Estados Unidos.</a:t>
            </a:r>
          </a:p>
          <a:p>
            <a:pPr marL="0" indent="0">
              <a:spcBef>
                <a:spcPts val="0"/>
              </a:spcBef>
              <a:spcAft>
                <a:spcPts val="0"/>
              </a:spcAft>
              <a:buNone/>
            </a:pPr>
            <a:r>
              <a:rPr lang="pt-BR" sz="2900" dirty="0">
                <a:solidFill>
                  <a:schemeClr val="tx1"/>
                </a:solidFill>
                <a:latin typeface="Arial" panose="020B0604020202020204" pitchFamily="34" charset="0"/>
                <a:cs typeface="Arial" panose="020B0604020202020204" pitchFamily="34" charset="0"/>
              </a:rPr>
              <a:t>     Pós-Colonial, </a:t>
            </a:r>
          </a:p>
          <a:p>
            <a:pPr marL="0" indent="0">
              <a:spcBef>
                <a:spcPts val="0"/>
              </a:spcBef>
              <a:spcAft>
                <a:spcPts val="0"/>
              </a:spcAft>
              <a:buNone/>
            </a:pPr>
            <a:endParaRPr lang="pt-BR" sz="2000" dirty="0">
              <a:solidFill>
                <a:schemeClr val="tx1"/>
              </a:solidFill>
            </a:endParaRPr>
          </a:p>
          <a:p>
            <a:pPr marL="0" indent="0">
              <a:spcBef>
                <a:spcPts val="0"/>
              </a:spcBef>
              <a:spcAft>
                <a:spcPts val="0"/>
              </a:spcAft>
              <a:buNone/>
            </a:pPr>
            <a:r>
              <a:rPr lang="pt-BR" sz="2000" dirty="0">
                <a:solidFill>
                  <a:schemeClr val="tx1"/>
                </a:solidFill>
              </a:rPr>
              <a:t>                           </a:t>
            </a:r>
          </a:p>
          <a:p>
            <a:pPr marL="0" indent="0">
              <a:spcBef>
                <a:spcPts val="0"/>
              </a:spcBef>
              <a:spcAft>
                <a:spcPts val="0"/>
              </a:spcAft>
              <a:buNone/>
            </a:pPr>
            <a:r>
              <a:rPr lang="pt-BR" sz="2000" dirty="0">
                <a:solidFill>
                  <a:schemeClr val="tx1"/>
                </a:solidFill>
              </a:rPr>
              <a:t>       </a:t>
            </a:r>
          </a:p>
        </p:txBody>
      </p:sp>
      <p:pic>
        <p:nvPicPr>
          <p:cNvPr id="6148" name="Picture 4" descr="https://www.thenation.com/wp-content/uploads/2020/10/Gilroy-portrait-by-Vron-ware.jpg?scale=896&amp;compress=80"/>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7865" t="-26668" r="21839" b="17575"/>
          <a:stretch/>
        </p:blipFill>
        <p:spPr bwMode="auto">
          <a:xfrm>
            <a:off x="783904" y="1876665"/>
            <a:ext cx="3087240" cy="3312368"/>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Imagem ilustrativa: Achille Mbembe. Imagem: DW/Stefan Moh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716303"/>
            <a:ext cx="3259584" cy="2536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9550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64621" y="327253"/>
            <a:ext cx="6798734" cy="792087"/>
          </a:xfrm>
        </p:spPr>
        <p:txBody>
          <a:bodyPr>
            <a:normAutofit/>
          </a:bodyPr>
          <a:lstStyle/>
          <a:p>
            <a:r>
              <a:rPr lang="pt-BR" b="1" dirty="0"/>
              <a:t>Paul Gilroy</a:t>
            </a:r>
            <a:endParaRPr lang="pt-BR" dirty="0"/>
          </a:p>
        </p:txBody>
      </p:sp>
      <p:sp>
        <p:nvSpPr>
          <p:cNvPr id="3" name="Espaço Reservado para Conteúdo 2"/>
          <p:cNvSpPr>
            <a:spLocks noGrp="1"/>
          </p:cNvSpPr>
          <p:nvPr>
            <p:ph idx="1"/>
          </p:nvPr>
        </p:nvSpPr>
        <p:spPr>
          <a:xfrm>
            <a:off x="323528" y="980728"/>
            <a:ext cx="8136904" cy="5688632"/>
          </a:xfrm>
        </p:spPr>
        <p:txBody>
          <a:bodyPr>
            <a:normAutofit fontScale="92500" lnSpcReduction="10000"/>
          </a:bodyPr>
          <a:lstStyle/>
          <a:p>
            <a:pPr algn="ctr">
              <a:spcBef>
                <a:spcPts val="0"/>
              </a:spcBef>
              <a:spcAft>
                <a:spcPts val="0"/>
              </a:spcAft>
            </a:pPr>
            <a:r>
              <a:rPr lang="pt-BR" b="1" dirty="0"/>
              <a:t>Paul Gilroy é conhecido por seu trabalho seminal intitulado: "The Black Atlantic: Modernity and Double Consciousness ” (O Atlântico Negro: Modernidade e Dupla Consciência), de 1993.</a:t>
            </a:r>
          </a:p>
          <a:p>
            <a:pPr algn="ctr"/>
            <a:r>
              <a:rPr lang="pt-BR" b="1" dirty="0">
                <a:solidFill>
                  <a:srgbClr val="0070C0"/>
                </a:solidFill>
              </a:rPr>
              <a:t>Nesta obra, Gilroy examina as conexões culturais entre as diásporas africanas na América, Europa e Caribe, explorando a intersecção entre raça, cultura e modernidade</a:t>
            </a:r>
          </a:p>
          <a:p>
            <a:pPr algn="ctr"/>
            <a:r>
              <a:rPr lang="pt-BR" b="1" dirty="0">
                <a:solidFill>
                  <a:schemeClr val="tx1"/>
                </a:solidFill>
              </a:rPr>
              <a:t>Gilroy nesse livro busca romper com as noções de identidade nacional e as perigosas obsessões com a pureza racial, posicionando-se contra as representações do corpo humano como repositório fundamental da ordem e da verdade racial. </a:t>
            </a:r>
          </a:p>
          <a:p>
            <a:pPr algn="ctr"/>
            <a:r>
              <a:rPr lang="pt-BR" b="1" dirty="0">
                <a:solidFill>
                  <a:srgbClr val="0070C0"/>
                </a:solidFill>
              </a:rPr>
              <a:t>Paul Gilroy fixa e propõe uma abordagem transnacional da negritude, dentro da perspectiva Pós-Colonialismo e do Hibridismo Cultural.</a:t>
            </a:r>
          </a:p>
          <a:p>
            <a:pPr algn="ctr"/>
            <a:r>
              <a:rPr lang="pt-BR" b="1" dirty="0">
                <a:solidFill>
                  <a:schemeClr val="tx1"/>
                </a:solidFill>
              </a:rPr>
              <a:t>Gilroy em sua obra analisa a imaginação histórica perguntando por que ainda escrevemos a história sob o ponto de vista dos colonizadores brancos?</a:t>
            </a:r>
            <a:endParaRPr lang="pt-BR" dirty="0">
              <a:solidFill>
                <a:schemeClr val="tx1"/>
              </a:solidFill>
            </a:endParaRPr>
          </a:p>
          <a:p>
            <a:endParaRPr lang="pt-BR" dirty="0"/>
          </a:p>
        </p:txBody>
      </p:sp>
    </p:spTree>
    <p:extLst>
      <p:ext uri="{BB962C8B-B14F-4D97-AF65-F5344CB8AC3E}">
        <p14:creationId xmlns:p14="http://schemas.microsoft.com/office/powerpoint/2010/main" val="41378178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81968" y="692696"/>
            <a:ext cx="7292032" cy="360039"/>
          </a:xfrm>
        </p:spPr>
        <p:txBody>
          <a:bodyPr>
            <a:normAutofit fontScale="90000"/>
          </a:bodyPr>
          <a:lstStyle/>
          <a:p>
            <a:r>
              <a:rPr lang="pt-BR" b="1" dirty="0">
                <a:solidFill>
                  <a:srgbClr val="0070C0"/>
                </a:solidFill>
              </a:rPr>
              <a:t>Rompendo o Absolutismo Étnico </a:t>
            </a:r>
          </a:p>
        </p:txBody>
      </p:sp>
      <p:sp>
        <p:nvSpPr>
          <p:cNvPr id="3" name="Espaço Reservado para Conteúdo 2"/>
          <p:cNvSpPr>
            <a:spLocks noGrp="1"/>
          </p:cNvSpPr>
          <p:nvPr>
            <p:ph idx="1"/>
          </p:nvPr>
        </p:nvSpPr>
        <p:spPr>
          <a:xfrm>
            <a:off x="395536" y="1196752"/>
            <a:ext cx="8064896" cy="4738381"/>
          </a:xfrm>
        </p:spPr>
        <p:txBody>
          <a:bodyPr>
            <a:normAutofit fontScale="92500" lnSpcReduction="10000"/>
          </a:bodyPr>
          <a:lstStyle/>
          <a:p>
            <a:pPr algn="ctr"/>
            <a:r>
              <a:rPr lang="pt-BR" b="1" dirty="0"/>
              <a:t>Paul  Gilroy afirma que é preciso romper o absolutismo étnico e explorar de forma mais eficiente as relações entre raça, nação, nacionalidade e etnia, para colocar em xeque o mito da identidade étnica e da unidade nacional. </a:t>
            </a:r>
          </a:p>
          <a:p>
            <a:pPr algn="ctr"/>
            <a:r>
              <a:rPr lang="pt-BR" b="1" dirty="0">
                <a:solidFill>
                  <a:srgbClr val="0070C0"/>
                </a:solidFill>
              </a:rPr>
              <a:t>O caráter de novidade da obra de Paul Gilroy está no uso político que faz desde que  ele lançou sua obra “Atlântico Negro: Modernidade e Dupla Consciência” com um  referencial filosófico para pensar em novas bases a cultura e a(s) identidade(s) negra(s).</a:t>
            </a:r>
          </a:p>
          <a:p>
            <a:pPr algn="ctr"/>
            <a:r>
              <a:rPr lang="pt-BR" b="1" dirty="0">
                <a:solidFill>
                  <a:schemeClr val="tx1"/>
                </a:solidFill>
              </a:rPr>
              <a:t>O autor propõe enfatizar, sobretudo, o problema e os limites da identidade étnica e racial, discutindo o futuro da identidade negra, que segundo ele deve transcender as limitações impostas pelas nações-estado e pelas definições tradicionais de raça e cultura.</a:t>
            </a:r>
            <a:endParaRPr lang="pt-BR" dirty="0">
              <a:solidFill>
                <a:schemeClr val="tx1"/>
              </a:solidFill>
            </a:endParaRPr>
          </a:p>
          <a:p>
            <a:pPr algn="just"/>
            <a:endParaRPr lang="pt-BR" b="1" dirty="0">
              <a:solidFill>
                <a:srgbClr val="0070C0"/>
              </a:solidFill>
            </a:endParaRPr>
          </a:p>
        </p:txBody>
      </p:sp>
    </p:spTree>
    <p:extLst>
      <p:ext uri="{BB962C8B-B14F-4D97-AF65-F5344CB8AC3E}">
        <p14:creationId xmlns:p14="http://schemas.microsoft.com/office/powerpoint/2010/main" val="28043433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3568" y="692697"/>
            <a:ext cx="7776864" cy="1152128"/>
          </a:xfrm>
        </p:spPr>
        <p:txBody>
          <a:bodyPr>
            <a:normAutofit fontScale="90000"/>
          </a:bodyPr>
          <a:lstStyle/>
          <a:p>
            <a:r>
              <a:rPr lang="pt-BR" b="1" dirty="0">
                <a:solidFill>
                  <a:srgbClr val="0070C0"/>
                </a:solidFill>
              </a:rPr>
              <a:t>A História Cultural Negra Foi Escondida Pelo Véu do Absolutismo Étnico</a:t>
            </a:r>
            <a:endParaRPr lang="pt-BR" dirty="0">
              <a:solidFill>
                <a:srgbClr val="0070C0"/>
              </a:solidFill>
            </a:endParaRPr>
          </a:p>
        </p:txBody>
      </p:sp>
      <p:sp>
        <p:nvSpPr>
          <p:cNvPr id="3" name="Espaço Reservado para Conteúdo 2"/>
          <p:cNvSpPr>
            <a:spLocks noGrp="1"/>
          </p:cNvSpPr>
          <p:nvPr>
            <p:ph idx="1"/>
          </p:nvPr>
        </p:nvSpPr>
        <p:spPr>
          <a:xfrm>
            <a:off x="683568" y="2490135"/>
            <a:ext cx="7632847" cy="4035209"/>
          </a:xfrm>
        </p:spPr>
        <p:txBody>
          <a:bodyPr>
            <a:normAutofit fontScale="92500" lnSpcReduction="10000"/>
          </a:bodyPr>
          <a:lstStyle/>
          <a:p>
            <a:pPr algn="ctr"/>
            <a:r>
              <a:rPr lang="pt-BR" b="1" dirty="0"/>
              <a:t>O absolutismo étnico branco imposto na modernidade ocidental impôs aos negros uma série de dissabores que continua presente nas lutas culturais e políticas de seus descendentes. </a:t>
            </a:r>
          </a:p>
          <a:p>
            <a:pPr algn="ctr"/>
            <a:r>
              <a:rPr lang="pt-BR" b="1" dirty="0">
                <a:solidFill>
                  <a:srgbClr val="0070C0"/>
                </a:solidFill>
              </a:rPr>
              <a:t>No entanto, o racismo moderno não reconheceu os negros como pessoas com capacidades cognitivas, ou mesmo com uma história intelectual. </a:t>
            </a:r>
            <a:endParaRPr lang="pt-BR" b="1" dirty="0"/>
          </a:p>
          <a:p>
            <a:pPr algn="ctr"/>
            <a:r>
              <a:rPr lang="pt-BR" b="1" dirty="0"/>
              <a:t>Um dos aspectos mais explorados no livro é o reconhecimento da duplicidade como sinal diacrítico da história intelectual do Atlântico Negro – integra o ocidente sem fazer parte completamente dele.</a:t>
            </a:r>
          </a:p>
          <a:p>
            <a:endParaRPr lang="pt-BR" dirty="0"/>
          </a:p>
        </p:txBody>
      </p:sp>
    </p:spTree>
    <p:extLst>
      <p:ext uri="{BB962C8B-B14F-4D97-AF65-F5344CB8AC3E}">
        <p14:creationId xmlns:p14="http://schemas.microsoft.com/office/powerpoint/2010/main" val="41308782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76866" y="476673"/>
            <a:ext cx="6798734" cy="864095"/>
          </a:xfrm>
        </p:spPr>
        <p:txBody>
          <a:bodyPr>
            <a:normAutofit fontScale="90000"/>
          </a:bodyPr>
          <a:lstStyle/>
          <a:p>
            <a:r>
              <a:rPr lang="pt-BR" b="1" dirty="0">
                <a:solidFill>
                  <a:srgbClr val="0070C0"/>
                </a:solidFill>
              </a:rPr>
              <a:t>A Metáfora do Atlântico Negro</a:t>
            </a:r>
          </a:p>
        </p:txBody>
      </p:sp>
      <p:sp>
        <p:nvSpPr>
          <p:cNvPr id="3" name="Espaço Reservado para Conteúdo 2"/>
          <p:cNvSpPr>
            <a:spLocks noGrp="1"/>
          </p:cNvSpPr>
          <p:nvPr>
            <p:ph idx="1"/>
          </p:nvPr>
        </p:nvSpPr>
        <p:spPr>
          <a:xfrm>
            <a:off x="755576" y="1340768"/>
            <a:ext cx="7560840" cy="4594365"/>
          </a:xfrm>
        </p:spPr>
        <p:txBody>
          <a:bodyPr>
            <a:normAutofit fontScale="92500"/>
          </a:bodyPr>
          <a:lstStyle/>
          <a:p>
            <a:pPr algn="ctr"/>
            <a:r>
              <a:rPr lang="pt-BR" b="1" dirty="0"/>
              <a:t>“O Atlântico Negro” de Paul Gilroy é uma metáfora que serve para se compreender às estruturas transnacionais criadas na modernidade.</a:t>
            </a:r>
          </a:p>
          <a:p>
            <a:pPr algn="ctr"/>
            <a:r>
              <a:rPr lang="pt-BR" b="1" dirty="0">
                <a:solidFill>
                  <a:srgbClr val="0070C0"/>
                </a:solidFill>
              </a:rPr>
              <a:t>Essas estruturas transnacionais começaram a se desenvolver com a diáspora negra e a escravidão, dando  origem a um sistema de comunicações globais marcado por fluxos e trocas culturais. </a:t>
            </a:r>
          </a:p>
          <a:p>
            <a:pPr algn="ctr"/>
            <a:r>
              <a:rPr lang="pt-BR" b="1" dirty="0"/>
              <a:t>A formação dessa rede possibilitou às populações negras durante a diáspora africana formarem uma cultura que não pode ser identificada exclusivamente como caribenha, africana, americana, ou britânica, mas todas elas ao mesmo tempo. Trata-se da cultura do Atlântico Negro.</a:t>
            </a:r>
          </a:p>
        </p:txBody>
      </p:sp>
    </p:spTree>
    <p:extLst>
      <p:ext uri="{BB962C8B-B14F-4D97-AF65-F5344CB8AC3E}">
        <p14:creationId xmlns:p14="http://schemas.microsoft.com/office/powerpoint/2010/main" val="2581897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76866" y="548681"/>
            <a:ext cx="6798734" cy="72007"/>
          </a:xfrm>
        </p:spPr>
        <p:txBody>
          <a:bodyPr>
            <a:normAutofit fontScale="90000"/>
          </a:bodyPr>
          <a:lstStyle/>
          <a:p>
            <a:r>
              <a:rPr lang="pt-BR" b="1" dirty="0">
                <a:solidFill>
                  <a:srgbClr val="0070C0"/>
                </a:solidFill>
              </a:rPr>
              <a:t>A Desterritorialização da Cultura</a:t>
            </a:r>
            <a:endParaRPr lang="pt-BR" dirty="0">
              <a:solidFill>
                <a:srgbClr val="0070C0"/>
              </a:solidFill>
            </a:endParaRPr>
          </a:p>
        </p:txBody>
      </p:sp>
      <p:sp>
        <p:nvSpPr>
          <p:cNvPr id="3" name="Espaço Reservado para Conteúdo 2"/>
          <p:cNvSpPr>
            <a:spLocks noGrp="1"/>
          </p:cNvSpPr>
          <p:nvPr>
            <p:ph idx="1"/>
          </p:nvPr>
        </p:nvSpPr>
        <p:spPr>
          <a:xfrm>
            <a:off x="251520" y="764704"/>
            <a:ext cx="8352928" cy="5125097"/>
          </a:xfrm>
        </p:spPr>
        <p:txBody>
          <a:bodyPr>
            <a:noAutofit/>
          </a:bodyPr>
          <a:lstStyle/>
          <a:p>
            <a:pPr algn="ctr"/>
            <a:r>
              <a:rPr lang="pt-BR" b="1" dirty="0"/>
              <a:t>Paul Gilroy  repudia a ideia de uma identidade enraizada, supostamente autêntica, natural e estável, veiculada pelo pensamento nacionalista negro nos anos 60. </a:t>
            </a:r>
          </a:p>
          <a:p>
            <a:pPr algn="ctr"/>
            <a:r>
              <a:rPr lang="pt-BR" b="1" dirty="0">
                <a:solidFill>
                  <a:srgbClr val="0070C0"/>
                </a:solidFill>
              </a:rPr>
              <a:t>Gilroy afirma que a rede de comunicação transnacional criada a partir da diáspora negra criou uma nova topografia de lealdade e identidade, que desconsidera as estruturas e os pressupostos do Estado-nação e redefine as formas de ligação e identificação no tempo e no espaço. </a:t>
            </a:r>
          </a:p>
          <a:p>
            <a:pPr algn="ctr"/>
            <a:r>
              <a:rPr lang="pt-BR" dirty="0">
                <a:solidFill>
                  <a:schemeClr val="tx1"/>
                </a:solidFill>
              </a:rPr>
              <a:t>Segundo Gilroy:</a:t>
            </a:r>
            <a:r>
              <a:rPr lang="pt-BR" dirty="0"/>
              <a:t> modelo do Atlântico Negro remete ao sentimento de desterritorialização da cultura em oposição à ideia de uma cultura territorial fechada e codificada no corpo. </a:t>
            </a:r>
          </a:p>
          <a:p>
            <a:pPr marL="0" indent="0" algn="ctr">
              <a:buNone/>
            </a:pPr>
            <a:r>
              <a:rPr lang="pt-BR" sz="2000" b="1" dirty="0">
                <a:solidFill>
                  <a:srgbClr val="0070C0"/>
                </a:solidFill>
              </a:rPr>
              <a:t>"Sob a chave da diáspora nós poderemos então ver não a raça, e sim formas geopolíticas e geoculturais de vida que são resultantes da interação entre sistemas comunicativos e contextos que elas não só incorporam, mas também modificam e transcendem" (Paul Gilroy, 1993, p. 25).</a:t>
            </a:r>
          </a:p>
        </p:txBody>
      </p:sp>
    </p:spTree>
    <p:extLst>
      <p:ext uri="{BB962C8B-B14F-4D97-AF65-F5344CB8AC3E}">
        <p14:creationId xmlns:p14="http://schemas.microsoft.com/office/powerpoint/2010/main" val="34734620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0528" y="-315416"/>
            <a:ext cx="9433048" cy="1944216"/>
          </a:xfrm>
        </p:spPr>
        <p:txBody>
          <a:bodyPr>
            <a:normAutofit/>
          </a:bodyPr>
          <a:lstStyle/>
          <a:p>
            <a:r>
              <a:rPr lang="pt-BR" sz="2400" b="1" dirty="0">
                <a:solidFill>
                  <a:srgbClr val="0070C0"/>
                </a:solidFill>
              </a:rPr>
              <a:t> </a:t>
            </a:r>
            <a:r>
              <a:rPr lang="pt-BR" sz="2800" b="1" dirty="0">
                <a:solidFill>
                  <a:srgbClr val="0070C0"/>
                </a:solidFill>
              </a:rPr>
              <a:t>A Obra "O Atlântico Negro”, a Modernidade e a Escravidão</a:t>
            </a:r>
            <a:br>
              <a:rPr lang="pt-BR" sz="2800" b="1" dirty="0"/>
            </a:br>
            <a:endParaRPr lang="pt-BR" b="1" dirty="0">
              <a:solidFill>
                <a:srgbClr val="0070C0"/>
              </a:solidFill>
            </a:endParaRPr>
          </a:p>
        </p:txBody>
      </p:sp>
      <p:sp>
        <p:nvSpPr>
          <p:cNvPr id="3" name="Espaço Reservado para Conteúdo 2"/>
          <p:cNvSpPr>
            <a:spLocks noGrp="1"/>
          </p:cNvSpPr>
          <p:nvPr>
            <p:ph idx="1"/>
          </p:nvPr>
        </p:nvSpPr>
        <p:spPr>
          <a:xfrm>
            <a:off x="179512" y="620688"/>
            <a:ext cx="8352928" cy="6336704"/>
          </a:xfrm>
        </p:spPr>
        <p:txBody>
          <a:bodyPr>
            <a:normAutofit fontScale="85000" lnSpcReduction="20000"/>
          </a:bodyPr>
          <a:lstStyle/>
          <a:p>
            <a:pPr algn="ctr"/>
            <a:r>
              <a:rPr lang="pt-BR" sz="2600" b="1" dirty="0"/>
              <a:t>Paul Gilroy em sua obra “Atlântico Negro:</a:t>
            </a:r>
            <a:r>
              <a:rPr lang="pt-BR" b="1" dirty="0"/>
              <a:t> Modernidade e Dupla Consciência</a:t>
            </a:r>
            <a:r>
              <a:rPr lang="pt-BR" sz="2600" b="1" dirty="0"/>
              <a:t>” explora os diferentes aspectos da experiência da diáspora africana e da escravidão e sua influência na modernidade, na formação de uma rede de conexões culturais ao longo do Atlântico.</a:t>
            </a:r>
          </a:p>
          <a:p>
            <a:pPr algn="ctr"/>
            <a:r>
              <a:rPr lang="pt-BR" sz="2600" b="1" dirty="0">
                <a:solidFill>
                  <a:srgbClr val="0070C0"/>
                </a:solidFill>
              </a:rPr>
              <a:t>Ao criar os conceito-chave “Atlântico Negro”, Paul Gilroy busca entender a diáspora africana como algo central dentro do contexto da modernidade ocidental. </a:t>
            </a:r>
          </a:p>
          <a:p>
            <a:pPr algn="ctr"/>
            <a:r>
              <a:rPr lang="pt-BR" sz="2600" b="1" dirty="0">
                <a:solidFill>
                  <a:schemeClr val="tx1"/>
                </a:solidFill>
              </a:rPr>
              <a:t> Gilroy argumenta que o Atlântico Negro foi um espaço geográfico e cultural, crucial para entender a formação das identidades negras e as culturas que surgiram depois da diáspora negra do Atlântico.</a:t>
            </a:r>
          </a:p>
          <a:p>
            <a:pPr algn="ctr"/>
            <a:r>
              <a:rPr lang="pt-BR" sz="2600" b="1" dirty="0">
                <a:solidFill>
                  <a:srgbClr val="0070C0"/>
                </a:solidFill>
              </a:rPr>
              <a:t>Paul Gilroy desafia a visão tradicional da modernidade, ressaltando que a escravidão e o comércio transatlântico de escravos foram elementos centrais, não marginais, no desenvolvimento da modernidade ocidental. </a:t>
            </a:r>
          </a:p>
          <a:p>
            <a:pPr algn="ctr"/>
            <a:r>
              <a:rPr lang="pt-BR" sz="2600" b="1" dirty="0">
                <a:solidFill>
                  <a:schemeClr val="tx1"/>
                </a:solidFill>
              </a:rPr>
              <a:t>Gilroy destaca como a escravidão e o comércio transatlântico de escravos moldaram profundamente as culturas e as sociedades atlânticas, inclusive por causa do protagonismo negro.</a:t>
            </a:r>
          </a:p>
          <a:p>
            <a:pPr algn="just"/>
            <a:endParaRPr lang="pt-BR" dirty="0">
              <a:solidFill>
                <a:srgbClr val="0070C0"/>
              </a:solidFill>
            </a:endParaRPr>
          </a:p>
        </p:txBody>
      </p:sp>
    </p:spTree>
    <p:extLst>
      <p:ext uri="{BB962C8B-B14F-4D97-AF65-F5344CB8AC3E}">
        <p14:creationId xmlns:p14="http://schemas.microsoft.com/office/powerpoint/2010/main" val="1371789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24544" y="332656"/>
            <a:ext cx="8228136" cy="1310484"/>
          </a:xfrm>
        </p:spPr>
        <p:txBody>
          <a:bodyPr>
            <a:normAutofit fontScale="90000"/>
          </a:bodyPr>
          <a:lstStyle/>
          <a:p>
            <a:r>
              <a:rPr lang="pt-BR" b="1" dirty="0">
                <a:solidFill>
                  <a:srgbClr val="0070C0"/>
                </a:solidFill>
              </a:rPr>
              <a:t>A Cultura e a Resistência Negra</a:t>
            </a:r>
            <a:br>
              <a:rPr lang="pt-BR" dirty="0">
                <a:solidFill>
                  <a:srgbClr val="0070C0"/>
                </a:solidFill>
              </a:rPr>
            </a:br>
            <a:endParaRPr lang="pt-BR" dirty="0">
              <a:solidFill>
                <a:srgbClr val="0070C0"/>
              </a:solidFill>
            </a:endParaRPr>
          </a:p>
        </p:txBody>
      </p:sp>
      <p:sp>
        <p:nvSpPr>
          <p:cNvPr id="3" name="Espaço Reservado para Conteúdo 2"/>
          <p:cNvSpPr>
            <a:spLocks noGrp="1"/>
          </p:cNvSpPr>
          <p:nvPr>
            <p:ph idx="1"/>
          </p:nvPr>
        </p:nvSpPr>
        <p:spPr>
          <a:xfrm>
            <a:off x="441415" y="1052736"/>
            <a:ext cx="6218817" cy="5256584"/>
          </a:xfrm>
        </p:spPr>
        <p:txBody>
          <a:bodyPr>
            <a:normAutofit fontScale="85000" lnSpcReduction="20000"/>
          </a:bodyPr>
          <a:lstStyle/>
          <a:p>
            <a:pPr algn="ctr"/>
            <a:r>
              <a:rPr lang="pt-BR" b="1" dirty="0"/>
              <a:t>Paul Gilroy aborda dentre outros aspectos em sua obra “Atlântico Negro: Modernidade e Dupla Consciência” como a música, a literatura e outras formas de expressão cultural se tornam meios de resistência </a:t>
            </a:r>
          </a:p>
          <a:p>
            <a:pPr algn="ctr"/>
            <a:endParaRPr lang="pt-BR" b="1" dirty="0"/>
          </a:p>
          <a:p>
            <a:pPr algn="ctr"/>
            <a:r>
              <a:rPr lang="pt-BR" b="1" dirty="0">
                <a:solidFill>
                  <a:srgbClr val="0070C0"/>
                </a:solidFill>
              </a:rPr>
              <a:t>Gilroy a afirma que a “identidade negra” para as comunidades negras no Atlântico foi fundamental para romper com a marginalização que a teoria social europeia impunha sobre a experiência negra, por ignorância, preconceito ou  falsa ideia de integração social e racial.</a:t>
            </a:r>
          </a:p>
          <a:p>
            <a:pPr algn="ctr"/>
            <a:endParaRPr lang="pt-BR" b="1" dirty="0"/>
          </a:p>
          <a:p>
            <a:pPr algn="ctr"/>
            <a:r>
              <a:rPr lang="pt-BR" sz="2600" b="1" dirty="0">
                <a:solidFill>
                  <a:schemeClr val="tx1"/>
                </a:solidFill>
              </a:rPr>
              <a:t>Gilroy examina como as expressões culturais foram importantes para firmar o protagonismo negro transnacionais, atravessando fronteiras e criando uma cultura atlântica negra compartilhada.</a:t>
            </a:r>
          </a:p>
          <a:p>
            <a:endParaRPr lang="pt-BR" dirty="0"/>
          </a:p>
        </p:txBody>
      </p:sp>
      <p:pic>
        <p:nvPicPr>
          <p:cNvPr id="8196" name="Picture 4" descr="https://docplayer.com.br/docs-images/41/7163544/images/page_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59222" y="987898"/>
            <a:ext cx="2376263" cy="417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4072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71777" y="692696"/>
            <a:ext cx="8208911" cy="1440160"/>
          </a:xfrm>
        </p:spPr>
        <p:txBody>
          <a:bodyPr>
            <a:noAutofit/>
          </a:bodyPr>
          <a:lstStyle/>
          <a:p>
            <a:r>
              <a:rPr lang="pt-BR" sz="2800" b="1" dirty="0"/>
              <a:t>Para Paul Gilroy a Escravidão Trouxe Sofrimento Mas Também Trouxe Jóias Como a Música Negra e a Política de Autenticidade Racial</a:t>
            </a:r>
            <a:br>
              <a:rPr lang="pt-BR" sz="2800" b="1" dirty="0"/>
            </a:br>
            <a:endParaRPr lang="pt-BR" sz="2800" b="1" dirty="0"/>
          </a:p>
        </p:txBody>
      </p:sp>
      <p:sp>
        <p:nvSpPr>
          <p:cNvPr id="7" name="Espaço Reservado para Conteúdo 6"/>
          <p:cNvSpPr>
            <a:spLocks noGrp="1"/>
          </p:cNvSpPr>
          <p:nvPr>
            <p:ph idx="1"/>
          </p:nvPr>
        </p:nvSpPr>
        <p:spPr>
          <a:xfrm>
            <a:off x="471777" y="2490135"/>
            <a:ext cx="7988655" cy="3444997"/>
          </a:xfrm>
        </p:spPr>
        <p:txBody>
          <a:bodyPr/>
          <a:lstStyle/>
          <a:p>
            <a:pPr lvl="0" algn="ctr"/>
            <a:r>
              <a:rPr lang="pt-BR" b="1" dirty="0">
                <a:solidFill>
                  <a:srgbClr val="0070C0"/>
                </a:solidFill>
              </a:rPr>
              <a:t>Gilroy argumenta que a música negra, especialmente o jazz, o blues e o reggae, (e eu diria o samba no Brasil) são formas vitais de expressão cultural e resistência política.</a:t>
            </a:r>
          </a:p>
          <a:p>
            <a:pPr lvl="0" algn="ctr"/>
            <a:r>
              <a:rPr lang="pt-BR" b="1" dirty="0"/>
              <a:t>Autenticidade: Paul Gilroy ao discutir o conceito de autenticidade na música negra, desafiando noções simplistas e destacando a riqueza e a complexidade dessas expressões culturais.</a:t>
            </a:r>
          </a:p>
        </p:txBody>
      </p:sp>
    </p:spTree>
    <p:extLst>
      <p:ext uri="{BB962C8B-B14F-4D97-AF65-F5344CB8AC3E}">
        <p14:creationId xmlns:p14="http://schemas.microsoft.com/office/powerpoint/2010/main" val="3546488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5536" y="548681"/>
            <a:ext cx="8568952" cy="720079"/>
          </a:xfrm>
        </p:spPr>
        <p:txBody>
          <a:bodyPr>
            <a:normAutofit fontScale="90000"/>
          </a:bodyPr>
          <a:lstStyle/>
          <a:p>
            <a:r>
              <a:rPr lang="pt-BR" sz="2400" b="1" dirty="0">
                <a:solidFill>
                  <a:srgbClr val="0070C0"/>
                </a:solidFill>
                <a:latin typeface="Arial" panose="020B0604020202020204" pitchFamily="34" charset="0"/>
                <a:cs typeface="Arial" panose="020B0604020202020204" pitchFamily="34" charset="0"/>
              </a:rPr>
              <a:t>Paul Gilroy e a Influência de William Edward Burghardt  Du Bois com a Política de (des)Colocação na Alemanha</a:t>
            </a:r>
          </a:p>
        </p:txBody>
      </p:sp>
      <p:sp>
        <p:nvSpPr>
          <p:cNvPr id="3" name="Espaço Reservado para Conteúdo 2"/>
          <p:cNvSpPr>
            <a:spLocks noGrp="1"/>
          </p:cNvSpPr>
          <p:nvPr>
            <p:ph idx="1"/>
          </p:nvPr>
        </p:nvSpPr>
        <p:spPr>
          <a:xfrm>
            <a:off x="251520" y="1268760"/>
            <a:ext cx="8280920" cy="4666373"/>
          </a:xfrm>
        </p:spPr>
        <p:txBody>
          <a:bodyPr>
            <a:noAutofit/>
          </a:bodyPr>
          <a:lstStyle/>
          <a:p>
            <a:pPr algn="ctr"/>
            <a:r>
              <a:rPr lang="pt-BR" sz="1800" dirty="0">
                <a:latin typeface="Arial" panose="020B0604020202020204" pitchFamily="34" charset="0"/>
                <a:cs typeface="Arial" panose="020B0604020202020204" pitchFamily="34" charset="0"/>
              </a:rPr>
              <a:t>Gilroy utiliza a vida e os escritos de intelectuais negros como </a:t>
            </a:r>
            <a:r>
              <a:rPr lang="pt-BR" sz="1800" dirty="0">
                <a:solidFill>
                  <a:schemeClr val="tx1"/>
                </a:solidFill>
                <a:latin typeface="Arial" panose="020B0604020202020204" pitchFamily="34" charset="0"/>
                <a:cs typeface="Arial" panose="020B0604020202020204" pitchFamily="34" charset="0"/>
              </a:rPr>
              <a:t>William Du </a:t>
            </a:r>
            <a:r>
              <a:rPr lang="pt-BR" sz="1800" dirty="0">
                <a:latin typeface="Arial" panose="020B0604020202020204" pitchFamily="34" charset="0"/>
                <a:cs typeface="Arial" panose="020B0604020202020204" pitchFamily="34" charset="0"/>
              </a:rPr>
              <a:t>Bois, Richard Wright, Martin Delany, para analisa a história política e cultural negra no Ocidente, afirmando que isso requer uma maior atenção à complexa mistura entre ideias e sistemas filosóficos e culturais europeus e africanos. </a:t>
            </a:r>
          </a:p>
          <a:p>
            <a:pPr algn="ctr"/>
            <a:r>
              <a:rPr lang="pt-BR" sz="1800" dirty="0">
                <a:solidFill>
                  <a:srgbClr val="0070C0"/>
                </a:solidFill>
                <a:latin typeface="Arial" panose="020B0604020202020204" pitchFamily="34" charset="0"/>
                <a:cs typeface="Arial" panose="020B0604020202020204" pitchFamily="34" charset="0"/>
              </a:rPr>
              <a:t>Em sua obra “ Atlântico Negro” Paul Gilroy usa diversos conceitos elaborados por William Du Bois, um proeminente sociólogo, historiador e ativista pelos direitos civis, que passou um período significativo na Alemanha no final do século XIX e início do século XX. </a:t>
            </a:r>
          </a:p>
          <a:p>
            <a:pPr algn="ctr"/>
            <a:r>
              <a:rPr lang="pt-BR" sz="1800" dirty="0">
                <a:latin typeface="Arial" panose="020B0604020202020204" pitchFamily="34" charset="0"/>
                <a:cs typeface="Arial" panose="020B0604020202020204" pitchFamily="34" charset="0"/>
              </a:rPr>
              <a:t>Paul Gilroy durante o tempo que estudou na Universidade de Berlim, na Alemanha, foi influenciado por alguns dos maiores intelectuais  do pensamento filosófico-social, a exemplo de </a:t>
            </a:r>
            <a:r>
              <a:rPr lang="pt-BR" sz="1800" dirty="0">
                <a:solidFill>
                  <a:schemeClr val="tx1"/>
                </a:solidFill>
                <a:latin typeface="Arial" panose="020B0604020202020204" pitchFamily="34" charset="0"/>
                <a:cs typeface="Arial" panose="020B0604020202020204" pitchFamily="34" charset="0"/>
              </a:rPr>
              <a:t>William Du </a:t>
            </a:r>
            <a:r>
              <a:rPr lang="pt-BR" sz="1800" dirty="0">
                <a:latin typeface="Arial" panose="020B0604020202020204" pitchFamily="34" charset="0"/>
                <a:cs typeface="Arial" panose="020B0604020202020204" pitchFamily="34" charset="0"/>
              </a:rPr>
              <a:t>Bois, que teve um impacto profundo em sua visão do mundo, especialmente em relação às questões raciais e culturais. </a:t>
            </a:r>
          </a:p>
          <a:p>
            <a:pPr lvl="0" algn="ctr"/>
            <a:r>
              <a:rPr lang="pt-BR" sz="1800" dirty="0">
                <a:solidFill>
                  <a:srgbClr val="0070C0"/>
                </a:solidFill>
                <a:latin typeface="Arial" panose="020B0604020202020204" pitchFamily="34" charset="0"/>
                <a:cs typeface="Arial" panose="020B0604020202020204" pitchFamily="34" charset="0"/>
              </a:rPr>
              <a:t>Du Bois foi o primeiro afro-americano a obter um doutorado pela Universidade de Harvard. Ele produziu uma vasta quantidade de trabalhos acadêmicos e publicações que influenciaram significativamente os estudos de Paul Gilroy sobre a disporá negra, a escravidão e a cultura negra.</a:t>
            </a:r>
          </a:p>
          <a:p>
            <a:pPr algn="ctr"/>
            <a:endParaRPr lang="pt-BR" b="1" dirty="0"/>
          </a:p>
          <a:p>
            <a:pPr algn="just"/>
            <a:endParaRPr lang="pt-BR" sz="2000" b="1" dirty="0"/>
          </a:p>
        </p:txBody>
      </p:sp>
      <p:sp>
        <p:nvSpPr>
          <p:cNvPr id="5" name="Rectangle 1"/>
          <p:cNvSpPr>
            <a:spLocks noChangeArrowheads="1"/>
          </p:cNvSpPr>
          <p:nvPr/>
        </p:nvSpPr>
        <p:spPr bwMode="auto">
          <a:xfrm>
            <a:off x="0" y="-330988"/>
            <a:ext cx="65" cy="66197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198375"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pt-BR" sz="1200" b="0" i="0" u="none" strike="noStrike" cap="none" normalizeH="0" baseline="0" dirty="0">
              <a:ln>
                <a:noFill/>
              </a:ln>
              <a:solidFill>
                <a:srgbClr val="0D0D0D"/>
              </a:solidFill>
              <a:effectLst/>
              <a:latin typeface="ui-sans-serif"/>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85975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9552" y="620689"/>
            <a:ext cx="8064896" cy="648072"/>
          </a:xfrm>
        </p:spPr>
        <p:txBody>
          <a:bodyPr>
            <a:normAutofit fontScale="90000"/>
          </a:bodyPr>
          <a:lstStyle/>
          <a:p>
            <a:r>
              <a:rPr lang="pt-BR" b="1" dirty="0">
                <a:solidFill>
                  <a:srgbClr val="0070C0"/>
                </a:solidFill>
                <a:latin typeface="Arial" panose="020B0604020202020204" pitchFamily="34" charset="0"/>
                <a:cs typeface="Arial" panose="020B0604020202020204" pitchFamily="34" charset="0"/>
              </a:rPr>
              <a:t>William Edward Burghardt  Du Bois</a:t>
            </a:r>
            <a:endParaRPr lang="pt-BR" dirty="0"/>
          </a:p>
        </p:txBody>
      </p:sp>
      <p:sp>
        <p:nvSpPr>
          <p:cNvPr id="3" name="Espaço Reservado para Conteúdo 2"/>
          <p:cNvSpPr>
            <a:spLocks noGrp="1"/>
          </p:cNvSpPr>
          <p:nvPr>
            <p:ph idx="1"/>
          </p:nvPr>
        </p:nvSpPr>
        <p:spPr>
          <a:xfrm>
            <a:off x="683568" y="1268761"/>
            <a:ext cx="7776864" cy="5400599"/>
          </a:xfrm>
        </p:spPr>
        <p:txBody>
          <a:bodyPr>
            <a:normAutofit fontScale="77500" lnSpcReduction="20000"/>
          </a:bodyPr>
          <a:lstStyle/>
          <a:p>
            <a:pPr marL="0" lvl="0" indent="0" algn="just" defTabSz="914400" eaLnBrk="0" fontAlgn="base" hangingPunct="0">
              <a:spcBef>
                <a:spcPct val="0"/>
              </a:spcBef>
              <a:spcAft>
                <a:spcPct val="0"/>
              </a:spcAft>
              <a:buClrTx/>
              <a:buSzTx/>
              <a:buFontTx/>
              <a:buAutoNum type="arabicPeriod"/>
            </a:pPr>
            <a:r>
              <a:rPr lang="pt-BR" b="1" dirty="0">
                <a:solidFill>
                  <a:srgbClr val="0D0D0D"/>
                </a:solidFill>
                <a:latin typeface="Arial" panose="020B0604020202020204" pitchFamily="34" charset="0"/>
                <a:cs typeface="Arial" panose="020B0604020202020204" pitchFamily="34" charset="0"/>
              </a:rPr>
              <a:t>Acadêmico e Intelectual</a:t>
            </a:r>
            <a:r>
              <a:rPr lang="pt-BR" dirty="0">
                <a:solidFill>
                  <a:srgbClr val="0D0D0D"/>
                </a:solidFill>
                <a:latin typeface="Arial" panose="020B0604020202020204" pitchFamily="34" charset="0"/>
                <a:cs typeface="Arial" panose="020B0604020202020204" pitchFamily="34" charset="0"/>
              </a:rPr>
              <a:t>: Du Bois foi um importante ativista pelos Direitos Civis nos Estados;</a:t>
            </a:r>
          </a:p>
          <a:p>
            <a:pPr marL="0" lvl="0" indent="0" algn="just" defTabSz="914400" eaLnBrk="0" fontAlgn="base" hangingPunct="0">
              <a:spcBef>
                <a:spcPct val="0"/>
              </a:spcBef>
              <a:spcAft>
                <a:spcPct val="0"/>
              </a:spcAft>
              <a:buClrTx/>
              <a:buSzTx/>
              <a:buFontTx/>
              <a:buAutoNum type="arabicPeriod"/>
            </a:pPr>
            <a:endParaRPr lang="pt-BR" dirty="0">
              <a:solidFill>
                <a:srgbClr val="0D0D0D"/>
              </a:solidFill>
              <a:latin typeface="Arial" panose="020B0604020202020204" pitchFamily="34" charset="0"/>
              <a:cs typeface="Arial" panose="020B0604020202020204" pitchFamily="34" charset="0"/>
            </a:endParaRPr>
          </a:p>
          <a:p>
            <a:pPr marL="0" lvl="0" indent="0" algn="just" defTabSz="914400" eaLnBrk="0" fontAlgn="base" hangingPunct="0">
              <a:spcBef>
                <a:spcPct val="0"/>
              </a:spcBef>
              <a:spcAft>
                <a:spcPct val="0"/>
              </a:spcAft>
              <a:buClrTx/>
              <a:buSzTx/>
              <a:buFontTx/>
              <a:buAutoNum type="arabicPeriod" startAt="2"/>
            </a:pPr>
            <a:r>
              <a:rPr lang="pt-BR" b="1" dirty="0">
                <a:solidFill>
                  <a:srgbClr val="0D0D0D"/>
                </a:solidFill>
                <a:latin typeface="Arial" panose="020B0604020202020204" pitchFamily="34" charset="0"/>
                <a:cs typeface="Arial" panose="020B0604020202020204" pitchFamily="34" charset="0"/>
              </a:rPr>
              <a:t>Ativista pela igualdade racial</a:t>
            </a:r>
            <a:r>
              <a:rPr lang="pt-BR" dirty="0">
                <a:solidFill>
                  <a:srgbClr val="0D0D0D"/>
                </a:solidFill>
                <a:latin typeface="Arial" panose="020B0604020202020204" pitchFamily="34" charset="0"/>
                <a:cs typeface="Arial" panose="020B0604020202020204" pitchFamily="34" charset="0"/>
              </a:rPr>
              <a:t>: Du Bois foi um dos co-fundadores da NAACP (National Association for the Advancement of Colored People</a:t>
            </a:r>
            <a:r>
              <a:rPr lang="pt-BR" b="1" dirty="0">
                <a:solidFill>
                  <a:srgbClr val="0D0D0D"/>
                </a:solidFill>
                <a:latin typeface="Arial" panose="020B0604020202020204" pitchFamily="34" charset="0"/>
                <a:cs typeface="Arial" panose="020B0604020202020204" pitchFamily="34" charset="0"/>
              </a:rPr>
              <a:t>/Associação Nacional para o Avanço das Pessoas de Cor</a:t>
            </a:r>
            <a:r>
              <a:rPr lang="pt-BR" dirty="0">
                <a:solidFill>
                  <a:srgbClr val="0D0D0D"/>
                </a:solidFill>
                <a:latin typeface="Arial" panose="020B0604020202020204" pitchFamily="34" charset="0"/>
                <a:cs typeface="Arial" panose="020B0604020202020204" pitchFamily="34" charset="0"/>
              </a:rPr>
              <a:t>) e trabalhou incansavelmente pela igualdade racial e pelos direitos civis dos afro-americanos.</a:t>
            </a:r>
          </a:p>
          <a:p>
            <a:pPr marL="0" lvl="0" indent="0" algn="just" defTabSz="914400" eaLnBrk="0" fontAlgn="base" hangingPunct="0">
              <a:spcBef>
                <a:spcPct val="0"/>
              </a:spcBef>
              <a:spcAft>
                <a:spcPct val="0"/>
              </a:spcAft>
              <a:buClrTx/>
              <a:buSzTx/>
              <a:buNone/>
            </a:pPr>
            <a:endParaRPr lang="pt-BR" dirty="0">
              <a:solidFill>
                <a:srgbClr val="0D0D0D"/>
              </a:solidFill>
              <a:latin typeface="Arial" panose="020B0604020202020204" pitchFamily="34" charset="0"/>
              <a:cs typeface="Arial" panose="020B0604020202020204" pitchFamily="34" charset="0"/>
            </a:endParaRPr>
          </a:p>
          <a:p>
            <a:pPr marL="0" lvl="0" indent="0" algn="just" defTabSz="914400" eaLnBrk="0" fontAlgn="base" hangingPunct="0">
              <a:spcBef>
                <a:spcPct val="0"/>
              </a:spcBef>
              <a:spcAft>
                <a:spcPct val="0"/>
              </a:spcAft>
              <a:buClrTx/>
              <a:buSzTx/>
              <a:buFontTx/>
              <a:buAutoNum type="arabicPeriod" startAt="3"/>
            </a:pPr>
            <a:r>
              <a:rPr lang="pt-BR" b="1" dirty="0">
                <a:solidFill>
                  <a:srgbClr val="0D0D0D"/>
                </a:solidFill>
                <a:latin typeface="Arial" panose="020B0604020202020204" pitchFamily="34" charset="0"/>
                <a:cs typeface="Arial" panose="020B0604020202020204" pitchFamily="34" charset="0"/>
              </a:rPr>
              <a:t>Dupla Consciência</a:t>
            </a:r>
            <a:r>
              <a:rPr lang="pt-BR" dirty="0">
                <a:solidFill>
                  <a:srgbClr val="0D0D0D"/>
                </a:solidFill>
                <a:latin typeface="Arial" panose="020B0604020202020204" pitchFamily="34" charset="0"/>
                <a:cs typeface="Arial" panose="020B0604020202020204" pitchFamily="34" charset="0"/>
              </a:rPr>
              <a:t>: Ele introduziu o conceito de "dupla consciência", que descreve a sensação de viver com duas identidades conflitantes como afro-americano, divididos entre a identidade negra e as exigências da sociedade branca.</a:t>
            </a:r>
          </a:p>
          <a:p>
            <a:pPr marL="0" lvl="0" indent="0" algn="just" defTabSz="914400" eaLnBrk="0" fontAlgn="base" hangingPunct="0">
              <a:spcBef>
                <a:spcPct val="0"/>
              </a:spcBef>
              <a:spcAft>
                <a:spcPct val="0"/>
              </a:spcAft>
              <a:buClrTx/>
              <a:buSzTx/>
              <a:buFontTx/>
              <a:buAutoNum type="arabicPeriod" startAt="3"/>
            </a:pPr>
            <a:endParaRPr lang="pt-BR" dirty="0">
              <a:solidFill>
                <a:srgbClr val="0D0D0D"/>
              </a:solidFill>
              <a:latin typeface="Arial" panose="020B0604020202020204" pitchFamily="34" charset="0"/>
              <a:cs typeface="Arial" panose="020B0604020202020204" pitchFamily="34" charset="0"/>
            </a:endParaRPr>
          </a:p>
          <a:p>
            <a:pPr marL="0" lvl="0" indent="0" algn="just" defTabSz="914400" eaLnBrk="0" fontAlgn="base" hangingPunct="0">
              <a:spcBef>
                <a:spcPct val="0"/>
              </a:spcBef>
              <a:spcAft>
                <a:spcPct val="0"/>
              </a:spcAft>
              <a:buClrTx/>
              <a:buSzTx/>
              <a:buFontTx/>
              <a:buAutoNum type="arabicPeriod" startAt="4"/>
            </a:pPr>
            <a:r>
              <a:rPr lang="pt-BR" b="1" dirty="0">
                <a:solidFill>
                  <a:srgbClr val="0D0D0D"/>
                </a:solidFill>
                <a:latin typeface="Arial" panose="020B0604020202020204" pitchFamily="34" charset="0"/>
                <a:cs typeface="Arial" panose="020B0604020202020204" pitchFamily="34" charset="0"/>
              </a:rPr>
              <a:t>Obras Literárias</a:t>
            </a:r>
            <a:r>
              <a:rPr lang="pt-BR" dirty="0">
                <a:solidFill>
                  <a:srgbClr val="0D0D0D"/>
                </a:solidFill>
                <a:latin typeface="Arial" panose="020B0604020202020204" pitchFamily="34" charset="0"/>
                <a:cs typeface="Arial" panose="020B0604020202020204" pitchFamily="34" charset="0"/>
              </a:rPr>
              <a:t>: Du Bois escreveu diversas obras influentes, incluindo "The Souls of Black Folk“ (</a:t>
            </a:r>
            <a:r>
              <a:rPr lang="pt-BR" b="1" i="1" dirty="0">
                <a:solidFill>
                  <a:srgbClr val="0D0D0D"/>
                </a:solidFill>
                <a:latin typeface="Arial" panose="020B0604020202020204" pitchFamily="34" charset="0"/>
                <a:cs typeface="Arial" panose="020B0604020202020204" pitchFamily="34" charset="0"/>
              </a:rPr>
              <a:t>As Almas do Povo Negro,</a:t>
            </a:r>
            <a:r>
              <a:rPr lang="pt-BR" dirty="0">
                <a:solidFill>
                  <a:srgbClr val="0D0D0D"/>
                </a:solidFill>
                <a:latin typeface="Arial" panose="020B0604020202020204" pitchFamily="34" charset="0"/>
                <a:cs typeface="Arial" panose="020B0604020202020204" pitchFamily="34" charset="0"/>
              </a:rPr>
              <a:t> de 1903), onde ele discute a dupla consciência e a situação dos afro-americanos pós-Emancipação.</a:t>
            </a:r>
          </a:p>
          <a:p>
            <a:pPr marL="0" lvl="0" indent="0" algn="just" defTabSz="914400" eaLnBrk="0" fontAlgn="base" hangingPunct="0">
              <a:spcBef>
                <a:spcPct val="0"/>
              </a:spcBef>
              <a:spcAft>
                <a:spcPct val="0"/>
              </a:spcAft>
              <a:buClrTx/>
              <a:buSzTx/>
              <a:buFontTx/>
              <a:buAutoNum type="arabicPeriod" startAt="4"/>
            </a:pPr>
            <a:endParaRPr lang="pt-BR" dirty="0">
              <a:solidFill>
                <a:srgbClr val="0D0D0D"/>
              </a:solidFill>
              <a:latin typeface="Arial" panose="020B0604020202020204" pitchFamily="34" charset="0"/>
              <a:cs typeface="Arial" panose="020B0604020202020204" pitchFamily="34" charset="0"/>
            </a:endParaRPr>
          </a:p>
          <a:p>
            <a:pPr marL="0" lvl="0" indent="0" algn="just" defTabSz="914400" eaLnBrk="0" fontAlgn="base" hangingPunct="0">
              <a:spcBef>
                <a:spcPct val="0"/>
              </a:spcBef>
              <a:spcAft>
                <a:spcPct val="0"/>
              </a:spcAft>
              <a:buClrTx/>
              <a:buSzTx/>
              <a:buFontTx/>
              <a:buAutoNum type="arabicPeriod" startAt="5"/>
            </a:pPr>
            <a:r>
              <a:rPr lang="pt-BR" b="1" dirty="0">
                <a:solidFill>
                  <a:srgbClr val="0D0D0D"/>
                </a:solidFill>
                <a:latin typeface="Arial" panose="020B0604020202020204" pitchFamily="34" charset="0"/>
                <a:cs typeface="Arial" panose="020B0604020202020204" pitchFamily="34" charset="0"/>
              </a:rPr>
              <a:t>Pan-Africanismo</a:t>
            </a:r>
            <a:r>
              <a:rPr lang="pt-BR" dirty="0">
                <a:solidFill>
                  <a:srgbClr val="0D0D0D"/>
                </a:solidFill>
                <a:latin typeface="Arial" panose="020B0604020202020204" pitchFamily="34" charset="0"/>
                <a:cs typeface="Arial" panose="020B0604020202020204" pitchFamily="34" charset="0"/>
              </a:rPr>
              <a:t>: Du Bois também foi um defensor do pan-africanismo, promovendo a unidade e solidariedade entre todos os povos de descendência africana.</a:t>
            </a:r>
          </a:p>
        </p:txBody>
      </p:sp>
    </p:spTree>
    <p:extLst>
      <p:ext uri="{BB962C8B-B14F-4D97-AF65-F5344CB8AC3E}">
        <p14:creationId xmlns:p14="http://schemas.microsoft.com/office/powerpoint/2010/main" val="33912524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76866" y="620689"/>
            <a:ext cx="6798734" cy="648071"/>
          </a:xfrm>
        </p:spPr>
        <p:txBody>
          <a:bodyPr>
            <a:normAutofit fontScale="90000"/>
          </a:bodyPr>
          <a:lstStyle/>
          <a:p>
            <a:r>
              <a:rPr lang="pt-BR" b="1" dirty="0">
                <a:latin typeface="Arial" panose="020B0604020202020204" pitchFamily="34" charset="0"/>
                <a:cs typeface="Arial" panose="020B0604020202020204" pitchFamily="34" charset="0"/>
              </a:rPr>
              <a:t>Paul Gilroy Combate os Escritos Filosóficos Racistas</a:t>
            </a:r>
            <a:endParaRPr lang="pt-BR" b="1" dirty="0"/>
          </a:p>
        </p:txBody>
      </p:sp>
      <p:sp>
        <p:nvSpPr>
          <p:cNvPr id="3" name="Espaço Reservado para Conteúdo 2"/>
          <p:cNvSpPr>
            <a:spLocks noGrp="1"/>
          </p:cNvSpPr>
          <p:nvPr>
            <p:ph idx="1"/>
          </p:nvPr>
        </p:nvSpPr>
        <p:spPr>
          <a:xfrm>
            <a:off x="395536" y="1484784"/>
            <a:ext cx="8064896" cy="4450349"/>
          </a:xfrm>
        </p:spPr>
        <p:txBody>
          <a:bodyPr>
            <a:noAutofit/>
          </a:bodyPr>
          <a:lstStyle/>
          <a:p>
            <a:pPr algn="just"/>
            <a:r>
              <a:rPr lang="pt-BR" sz="2000" dirty="0">
                <a:solidFill>
                  <a:srgbClr val="0070C0"/>
                </a:solidFill>
                <a:latin typeface="Arial" panose="020B0604020202020204" pitchFamily="34" charset="0"/>
                <a:cs typeface="Arial" panose="020B0604020202020204" pitchFamily="34" charset="0"/>
              </a:rPr>
              <a:t>As proposições apresentadas por Paul Gilroy se contrapõem às premissas do racismo científico que confinavam o negro à categoria intermediária entre o animal e o homem. Indiretamente, elas se contrapõem também aos escritos filosóficos que se mostraram céticos quanto à capacidade cognitiva dos negros. </a:t>
            </a:r>
          </a:p>
          <a:p>
            <a:pPr algn="just"/>
            <a:r>
              <a:rPr lang="pt-BR" sz="2000" dirty="0">
                <a:latin typeface="Arial" panose="020B0604020202020204" pitchFamily="34" charset="0"/>
                <a:cs typeface="Arial" panose="020B0604020202020204" pitchFamily="34" charset="0"/>
              </a:rPr>
              <a:t>O livro de Paul Gilroy “Atlântico Negro: Modernidade e Dupla Consciência” aponta a necessidade de uma avaliação crítica do racismo e antissemitismo presentes na obra de filósofos iluministas como Kant e Voltaire. </a:t>
            </a:r>
          </a:p>
          <a:p>
            <a:pPr algn="just"/>
            <a:r>
              <a:rPr lang="pt-BR" sz="2000" dirty="0">
                <a:solidFill>
                  <a:srgbClr val="0070C0"/>
                </a:solidFill>
                <a:latin typeface="Arial" panose="020B0604020202020204" pitchFamily="34" charset="0"/>
                <a:cs typeface="Arial" panose="020B0604020202020204" pitchFamily="34" charset="0"/>
              </a:rPr>
              <a:t>Gilroy também apresenta uma releitura da dialética do senhor e do escravo, na qual se enraíza a alegoria hegeliana da consciência e da liberdade. Para ele, as formulações de Hegel podem ser usadas para iniciar uma análise que veja a estreita associação entre a modernidade e a escravidão como uma questão conceitual chave para se compreender o nosso tempo. </a:t>
            </a:r>
          </a:p>
        </p:txBody>
      </p:sp>
    </p:spTree>
    <p:extLst>
      <p:ext uri="{BB962C8B-B14F-4D97-AF65-F5344CB8AC3E}">
        <p14:creationId xmlns:p14="http://schemas.microsoft.com/office/powerpoint/2010/main" val="4106495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76866" y="915337"/>
            <a:ext cx="6798734" cy="785471"/>
          </a:xfrm>
        </p:spPr>
        <p:txBody>
          <a:bodyPr>
            <a:normAutofit fontScale="90000"/>
          </a:bodyPr>
          <a:lstStyle/>
          <a:p>
            <a:r>
              <a:rPr lang="pt-BR" b="1" dirty="0"/>
              <a:t>Para Gilroy é Preciso Retornar à Explicação da Relação Entre Senhor e Escravo</a:t>
            </a:r>
          </a:p>
        </p:txBody>
      </p:sp>
      <p:sp>
        <p:nvSpPr>
          <p:cNvPr id="3" name="Espaço Reservado para Conteúdo 2"/>
          <p:cNvSpPr>
            <a:spLocks noGrp="1"/>
          </p:cNvSpPr>
          <p:nvPr>
            <p:ph idx="1"/>
          </p:nvPr>
        </p:nvSpPr>
        <p:spPr>
          <a:xfrm>
            <a:off x="467544" y="2276873"/>
            <a:ext cx="7920880" cy="4581127"/>
          </a:xfrm>
        </p:spPr>
        <p:txBody>
          <a:bodyPr>
            <a:normAutofit fontScale="77500" lnSpcReduction="20000"/>
          </a:bodyPr>
          <a:lstStyle/>
          <a:p>
            <a:pPr algn="just"/>
            <a:r>
              <a:rPr lang="pt-BR" dirty="0">
                <a:solidFill>
                  <a:srgbClr val="0070C0"/>
                </a:solidFill>
                <a:latin typeface="Arial" panose="020B0604020202020204" pitchFamily="34" charset="0"/>
                <a:cs typeface="Arial" panose="020B0604020202020204" pitchFamily="34" charset="0"/>
              </a:rPr>
              <a:t>Paul Gilroy afirma que é preciso um retorno à explicação do conflito e das formas de dependência produzidas na relação entre o senhor e o escravo porque ela põe em evidência as questões de brutalidade e terror quase sempre ignoradas pelas narrativas da modernidade. </a:t>
            </a:r>
          </a:p>
          <a:p>
            <a:pPr algn="just"/>
            <a:endParaRPr lang="pt-BR" dirty="0">
              <a:solidFill>
                <a:srgbClr val="0070C0"/>
              </a:solidFill>
              <a:latin typeface="Arial" panose="020B0604020202020204" pitchFamily="34" charset="0"/>
              <a:cs typeface="Arial" panose="020B0604020202020204" pitchFamily="34" charset="0"/>
            </a:endParaRPr>
          </a:p>
          <a:p>
            <a:pPr algn="just"/>
            <a:r>
              <a:rPr lang="pt-BR" dirty="0">
                <a:latin typeface="Arial" panose="020B0604020202020204" pitchFamily="34" charset="0"/>
                <a:cs typeface="Arial" panose="020B0604020202020204" pitchFamily="34" charset="0"/>
              </a:rPr>
              <a:t>Gilroy toma como pressuposto a ideia de que “o terror racial não é meramente compatível com a racionalidade ocidental, mas, voluntariamente cúmplice dela”.</a:t>
            </a:r>
          </a:p>
          <a:p>
            <a:pPr algn="just"/>
            <a:endParaRPr lang="pt-BR" dirty="0">
              <a:latin typeface="Arial" panose="020B0604020202020204" pitchFamily="34" charset="0"/>
              <a:cs typeface="Arial" panose="020B0604020202020204" pitchFamily="34" charset="0"/>
            </a:endParaRPr>
          </a:p>
          <a:p>
            <a:pPr algn="just"/>
            <a:r>
              <a:rPr lang="pt-BR" dirty="0">
                <a:latin typeface="Arial" panose="020B0604020202020204" pitchFamily="34" charset="0"/>
                <a:cs typeface="Arial" panose="020B0604020202020204" pitchFamily="34" charset="0"/>
              </a:rPr>
              <a:t>Para os negros o que dificulta ver essa situação é a "dupla consciência", um conceito central discutido na obra “Atlântico Negro”, onde Gilroy explora como a experiência da diáspora africana implica viver com uma consciência dupla, sempre navegando entre a identidade negra e as expectativas e imposições da sociedade ocidental branca.</a:t>
            </a:r>
          </a:p>
          <a:p>
            <a:endParaRPr lang="pt-BR" dirty="0"/>
          </a:p>
        </p:txBody>
      </p:sp>
    </p:spTree>
    <p:extLst>
      <p:ext uri="{BB962C8B-B14F-4D97-AF65-F5344CB8AC3E}">
        <p14:creationId xmlns:p14="http://schemas.microsoft.com/office/powerpoint/2010/main" val="23256254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87624" y="332657"/>
            <a:ext cx="6798734" cy="792088"/>
          </a:xfrm>
        </p:spPr>
        <p:txBody>
          <a:bodyPr>
            <a:noAutofit/>
          </a:bodyPr>
          <a:lstStyle/>
          <a:p>
            <a:r>
              <a:rPr lang="pt-BR" b="1" dirty="0">
                <a:solidFill>
                  <a:srgbClr val="0070C0"/>
                </a:solidFill>
              </a:rPr>
              <a:t>O Processo da Contracultura</a:t>
            </a:r>
            <a:endParaRPr lang="pt-BR" dirty="0">
              <a:solidFill>
                <a:srgbClr val="0070C0"/>
              </a:solidFill>
            </a:endParaRPr>
          </a:p>
        </p:txBody>
      </p:sp>
      <p:sp>
        <p:nvSpPr>
          <p:cNvPr id="3" name="Espaço Reservado para Conteúdo 2"/>
          <p:cNvSpPr>
            <a:spLocks noGrp="1"/>
          </p:cNvSpPr>
          <p:nvPr>
            <p:ph idx="1"/>
          </p:nvPr>
        </p:nvSpPr>
        <p:spPr>
          <a:xfrm>
            <a:off x="107504" y="1268760"/>
            <a:ext cx="8568952" cy="6408712"/>
          </a:xfrm>
        </p:spPr>
        <p:txBody>
          <a:bodyPr>
            <a:normAutofit/>
          </a:bodyPr>
          <a:lstStyle/>
          <a:p>
            <a:pPr algn="ctr"/>
            <a:r>
              <a:rPr lang="pt-BR" b="1" dirty="0">
                <a:solidFill>
                  <a:schemeClr val="tx1"/>
                </a:solidFill>
              </a:rPr>
              <a:t>Paul Gilroy estabelece as bases teóricas e históricas para o entendimento que o Atlântico Negro deve ser entendido como um processo de contracultura da modernidade, oferecendo novas formas de pensar sobre identidade, cultura, história e memória da escravidão negra. </a:t>
            </a:r>
          </a:p>
          <a:p>
            <a:pPr lvl="0" algn="ctr"/>
            <a:r>
              <a:rPr lang="pt-BR" b="1" dirty="0">
                <a:solidFill>
                  <a:srgbClr val="0070C0"/>
                </a:solidFill>
              </a:rPr>
              <a:t>Gilroy discute a ideia do Sublime Escravista: a representação estética e emocional da escravidão e seu impacto duradouro nas culturas diaspóricas.</a:t>
            </a:r>
          </a:p>
          <a:p>
            <a:pPr lvl="0" algn="ctr"/>
            <a:r>
              <a:rPr lang="pt-BR" b="1" dirty="0">
                <a:solidFill>
                  <a:schemeClr val="tx1"/>
                </a:solidFill>
              </a:rPr>
              <a:t>Gilroy conclui o seu livro com uma discussão sobre reflexividade e identidade, argumentando que as culturas negras atlânticas servem como um espelho para a modernidade ocidental.</a:t>
            </a:r>
          </a:p>
          <a:p>
            <a:r>
              <a:rPr lang="pt-BR" dirty="0">
                <a:solidFill>
                  <a:schemeClr val="tx1"/>
                </a:solidFill>
              </a:rPr>
              <a:t> </a:t>
            </a:r>
          </a:p>
          <a:p>
            <a:pPr algn="ctr"/>
            <a:endParaRPr lang="pt-BR" b="1" dirty="0"/>
          </a:p>
        </p:txBody>
      </p:sp>
    </p:spTree>
    <p:extLst>
      <p:ext uri="{BB962C8B-B14F-4D97-AF65-F5344CB8AC3E}">
        <p14:creationId xmlns:p14="http://schemas.microsoft.com/office/powerpoint/2010/main" val="226177266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ânico">
  <a:themeElements>
    <a:clrScheme name="Orgânico">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ânico">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â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5343</TotalTime>
  <Words>2795</Words>
  <Application>Microsoft Office PowerPoint</Application>
  <PresentationFormat>Apresentação na tela (4:3)</PresentationFormat>
  <Paragraphs>170</Paragraphs>
  <Slides>23</Slides>
  <Notes>1</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23</vt:i4>
      </vt:variant>
    </vt:vector>
  </HeadingPairs>
  <TitlesOfParts>
    <vt:vector size="31" baseType="lpstr">
      <vt:lpstr>Arial</vt:lpstr>
      <vt:lpstr>Calibri</vt:lpstr>
      <vt:lpstr>Gabriola</vt:lpstr>
      <vt:lpstr>Garamond</vt:lpstr>
      <vt:lpstr>Monotype Sorts</vt:lpstr>
      <vt:lpstr>Times New Roman</vt:lpstr>
      <vt:lpstr>ui-sans-serif</vt:lpstr>
      <vt:lpstr>Orgânico</vt:lpstr>
      <vt:lpstr>Apresentação do PowerPoint</vt:lpstr>
      <vt:lpstr>                    Ficha Técnica do Filme Amistad</vt:lpstr>
      <vt:lpstr>Apresentação do PowerPoint</vt:lpstr>
      <vt:lpstr>A Atualidade do Filme  Amistad</vt:lpstr>
      <vt:lpstr>Apresentação do PowerPoint</vt:lpstr>
      <vt:lpstr>Cuidados  na Assistência  do Filme</vt:lpstr>
      <vt:lpstr>Problemas Relativos ao Filme</vt:lpstr>
      <vt:lpstr>  Marcos Sociais</vt:lpstr>
      <vt:lpstr>Marcos  Filosóficos</vt:lpstr>
      <vt:lpstr>Marcos  Filosóficos,  Históricos, Culturais e Políticos</vt:lpstr>
      <vt:lpstr>Paul Gilroy</vt:lpstr>
      <vt:lpstr>Rompendo o Absolutismo Étnico </vt:lpstr>
      <vt:lpstr>A História Cultural Negra Foi Escondida Pelo Véu do Absolutismo Étnico</vt:lpstr>
      <vt:lpstr>A Metáfora do Atlântico Negro</vt:lpstr>
      <vt:lpstr>A Desterritorialização da Cultura</vt:lpstr>
      <vt:lpstr> A Obra "O Atlântico Negro”, a Modernidade e a Escravidão </vt:lpstr>
      <vt:lpstr>A Cultura e a Resistência Negra </vt:lpstr>
      <vt:lpstr>Para Paul Gilroy a Escravidão Trouxe Sofrimento Mas Também Trouxe Jóias Como a Música Negra e a Política de Autenticidade Racial </vt:lpstr>
      <vt:lpstr>Paul Gilroy e a Influência de William Edward Burghardt  Du Bois com a Política de (des)Colocação na Alemanha</vt:lpstr>
      <vt:lpstr>William Edward Burghardt  Du Bois</vt:lpstr>
      <vt:lpstr>Paul Gilroy Combate os Escritos Filosóficos Racistas</vt:lpstr>
      <vt:lpstr>Para Gilroy é Preciso Retornar à Explicação da Relação Entre Senhor e Escravo</vt:lpstr>
      <vt:lpstr>O Processo da Contracultura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Émile Durkheim</dc:title>
  <dc:creator>Alessandra</dc:creator>
  <cp:lastModifiedBy>JOSE CARLOS DE FREITAS</cp:lastModifiedBy>
  <cp:revision>84</cp:revision>
  <dcterms:created xsi:type="dcterms:W3CDTF">2013-04-27T13:46:08Z</dcterms:created>
  <dcterms:modified xsi:type="dcterms:W3CDTF">2024-05-25T19:56:13Z</dcterms:modified>
</cp:coreProperties>
</file>